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6" r:id="rId7"/>
    <p:sldId id="268" r:id="rId8"/>
    <p:sldId id="272" r:id="rId9"/>
    <p:sldId id="273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9/8/2016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Programy SLUŽBY INFRASTRUKTURY a INOVAČNÍ VOUCHERY –aktualizace stavu realizace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Ing. Petr </a:t>
            </a:r>
            <a:r>
              <a:rPr lang="cs-CZ" dirty="0" err="1" smtClean="0"/>
              <a:t>Porák</a:t>
            </a:r>
            <a:r>
              <a:rPr lang="cs-CZ" dirty="0" smtClean="0"/>
              <a:t>, Ministerstvo průmyslu a obchodu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cs-CZ" b="1" dirty="0" smtClean="0"/>
              <a:t>Děkuji za pozornost</a:t>
            </a:r>
          </a:p>
          <a:p>
            <a:pPr marL="514350" indent="-514350">
              <a:buFont typeface="Wingdings" pitchFamily="2" charset="2"/>
              <a:buChar char="v"/>
            </a:pPr>
            <a:endParaRPr lang="cs-CZ" b="1" dirty="0"/>
          </a:p>
          <a:p>
            <a:pPr marL="514350" indent="-514350">
              <a:buFont typeface="Wingdings" pitchFamily="2" charset="2"/>
              <a:buChar char="v"/>
            </a:pPr>
            <a:r>
              <a:rPr lang="cs-CZ" b="1" dirty="0" smtClean="0"/>
              <a:t>Petr Porák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SLUžby</a:t>
            </a:r>
            <a:r>
              <a:rPr lang="cs-CZ" dirty="0" smtClean="0"/>
              <a:t> </a:t>
            </a:r>
            <a:r>
              <a:rPr lang="cs-CZ" dirty="0" err="1" smtClean="0"/>
              <a:t>infrastrukturY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cs-CZ" b="1" dirty="0" smtClean="0"/>
              <a:t>Výzvy na aktivity </a:t>
            </a:r>
            <a:r>
              <a:rPr lang="cs-CZ" b="1" dirty="0" smtClean="0">
                <a:latin typeface="Algerian" pitchFamily="82" charset="0"/>
              </a:rPr>
              <a:t>b</a:t>
            </a:r>
            <a:r>
              <a:rPr lang="cs-CZ" b="1" dirty="0" smtClean="0"/>
              <a:t>( provoz), </a:t>
            </a:r>
            <a:r>
              <a:rPr lang="cs-CZ" b="1" dirty="0" smtClean="0">
                <a:latin typeface="Algerian" pitchFamily="82" charset="0"/>
              </a:rPr>
              <a:t>c</a:t>
            </a:r>
            <a:r>
              <a:rPr lang="cs-CZ" b="1" dirty="0" smtClean="0"/>
              <a:t> (rozšíření a „upgrade“), a </a:t>
            </a:r>
            <a:r>
              <a:rPr lang="cs-CZ" b="1" dirty="0" smtClean="0">
                <a:latin typeface="Algerian" pitchFamily="82" charset="0"/>
              </a:rPr>
              <a:t>d</a:t>
            </a:r>
            <a:r>
              <a:rPr lang="cs-CZ" b="1" dirty="0" smtClean="0"/>
              <a:t> (nová výstavba) vyhlášeny.</a:t>
            </a:r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V roce 2016 proběhly doposud 2 výzvy, do kterých se přihlásilo celkem </a:t>
            </a:r>
            <a:r>
              <a:rPr lang="cs-CZ" b="1" dirty="0" smtClean="0"/>
              <a:t>30 </a:t>
            </a:r>
            <a:r>
              <a:rPr lang="cs-CZ" b="1" dirty="0" smtClean="0"/>
              <a:t>projektů s </a:t>
            </a:r>
            <a:r>
              <a:rPr lang="cs-CZ" b="1" dirty="0"/>
              <a:t>c</a:t>
            </a:r>
            <a:r>
              <a:rPr lang="cs-CZ" b="1" dirty="0" smtClean="0"/>
              <a:t>elkovou požadovanou dotací   948 mil. Kč.</a:t>
            </a:r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Výzva na aktivitu </a:t>
            </a:r>
            <a:r>
              <a:rPr lang="cs-CZ" b="1" dirty="0" smtClean="0">
                <a:latin typeface="Algerian" pitchFamily="82" charset="0"/>
              </a:rPr>
              <a:t>a</a:t>
            </a:r>
            <a:r>
              <a:rPr lang="cs-CZ" b="1" dirty="0" smtClean="0"/>
              <a:t> (poskytování služeb) připravena; probíhá její notifikace EK – DG </a:t>
            </a:r>
            <a:r>
              <a:rPr lang="cs-CZ" b="1" dirty="0" err="1" smtClean="0"/>
              <a:t>Comp</a:t>
            </a:r>
            <a:r>
              <a:rPr lang="cs-CZ" b="1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Vyhlášení se očekává pravděpodobně až v IQ 2017 (po notifikaci a MV OPPIK).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Postup hodnocení </a:t>
            </a:r>
            <a:r>
              <a:rPr lang="cs-CZ" b="1" smtClean="0"/>
              <a:t>SI-aktivity  </a:t>
            </a:r>
            <a:r>
              <a:rPr lang="cs-CZ" b="1" dirty="0" smtClean="0"/>
              <a:t>B, a C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800" b="1" dirty="0" smtClean="0"/>
              <a:t> 3 projekty byly zamítnuty API z formálních důvodů</a:t>
            </a:r>
          </a:p>
          <a:p>
            <a:r>
              <a:rPr lang="cs-CZ" sz="3800" b="1" dirty="0" smtClean="0"/>
              <a:t> 2  žadatelé odstoupili </a:t>
            </a:r>
          </a:p>
          <a:p>
            <a:r>
              <a:rPr lang="cs-CZ" sz="3800" b="1" dirty="0"/>
              <a:t> 6</a:t>
            </a:r>
            <a:r>
              <a:rPr lang="cs-CZ" sz="3800" b="1" dirty="0" smtClean="0"/>
              <a:t> projektů předáno MPO k věcnému hodnocení. Hodnocení je zajišťováno externími odborníky na oblast inovační infrastruktury.</a:t>
            </a:r>
          </a:p>
          <a:p>
            <a:r>
              <a:rPr lang="cs-CZ" sz="3800" b="1" dirty="0" smtClean="0"/>
              <a:t>Posudky zadány externistům, doposud nebyly zpracovány.</a:t>
            </a:r>
          </a:p>
          <a:p>
            <a:pPr>
              <a:buFont typeface="Wingdings" pitchFamily="2" charset="2"/>
              <a:buChar char="v"/>
            </a:pPr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r>
              <a:rPr lang="cs-CZ" dirty="0" smtClean="0">
                <a:latin typeface="Algerian" pitchFamily="82" charset="0"/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její 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Vědeckotechnické parky, inovační centra a podnikatelské inkubátory budou prostřednictvím vlastních expertů nebo formou zprostředkování ověřených externích služeb poskytovat inkubovaným a dalším inovativním MSP služby specializovaného poradenství. </a:t>
            </a:r>
            <a:endParaRPr lang="cs-CZ" b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r>
              <a:rPr lang="cs-CZ" dirty="0" smtClean="0">
                <a:latin typeface="Algerian" pitchFamily="82" charset="0"/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její 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Příjemci podpory:</a:t>
            </a:r>
          </a:p>
          <a:p>
            <a:pPr>
              <a:buNone/>
            </a:pPr>
            <a:r>
              <a:rPr lang="cs-CZ" dirty="0" smtClean="0"/>
              <a:t>	právnická osoba, která bude působit jako vlastník/provozovatel inovační infrastruktury (vědeckotechnického parku, inovačního centra nebo podnikatelského inkubátoru), </a:t>
            </a:r>
          </a:p>
          <a:p>
            <a:pPr>
              <a:buNone/>
            </a:pPr>
            <a:r>
              <a:rPr lang="cs-CZ" dirty="0" smtClean="0"/>
              <a:t>	municipalita,</a:t>
            </a:r>
          </a:p>
          <a:p>
            <a:pPr>
              <a:buNone/>
            </a:pPr>
            <a:r>
              <a:rPr lang="cs-CZ" dirty="0" smtClean="0"/>
              <a:t>	vysoká škola.</a:t>
            </a:r>
          </a:p>
          <a:p>
            <a:pPr>
              <a:buNone/>
            </a:pPr>
            <a:r>
              <a:rPr lang="cs-CZ" dirty="0" smtClean="0"/>
              <a:t>	Příjemci musí být členem EBN nebo VTP akreditovaným SVTP.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Aktivita </a:t>
            </a:r>
            <a:r>
              <a:rPr lang="cs-CZ" dirty="0">
                <a:latin typeface="Algerian" pitchFamily="82" charset="0"/>
              </a:rPr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její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Způsobilé výdaje:</a:t>
            </a:r>
          </a:p>
          <a:p>
            <a:pPr lvl="0"/>
            <a:r>
              <a:rPr lang="cs-CZ" dirty="0" smtClean="0"/>
              <a:t>osobní </a:t>
            </a:r>
            <a:r>
              <a:rPr lang="cs-CZ" dirty="0"/>
              <a:t>náklady spojené s poskytováním poradenských služeb konečným příjemcům - inovativním MSP  (poradců a expertů),</a:t>
            </a:r>
          </a:p>
          <a:p>
            <a:pPr lvl="0"/>
            <a:r>
              <a:rPr lang="cs-CZ" dirty="0"/>
              <a:t>provozní náklady (služby poradců, expertů,  semináře, workshopy, propagace</a:t>
            </a:r>
            <a:r>
              <a:rPr lang="cs-CZ" dirty="0" smtClean="0"/>
              <a:t>), </a:t>
            </a:r>
            <a:r>
              <a:rPr lang="cs-CZ" dirty="0"/>
              <a:t>maximálně 500 tis. Kč na projekt</a:t>
            </a:r>
          </a:p>
          <a:p>
            <a:pPr lvl="0"/>
            <a:r>
              <a:rPr lang="cs-CZ" dirty="0"/>
              <a:t>režijní náklady (15 % z osobních </a:t>
            </a:r>
            <a:r>
              <a:rPr lang="cs-CZ" dirty="0" smtClean="0"/>
              <a:t>nákladů).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 </a:t>
            </a:r>
            <a:r>
              <a:rPr lang="cs-CZ" dirty="0">
                <a:latin typeface="Algerian" pitchFamily="82" charset="0"/>
              </a:rPr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její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Alokace na výzvu: 250 mil. Kč</a:t>
            </a:r>
          </a:p>
          <a:p>
            <a:pPr>
              <a:buNone/>
            </a:pPr>
            <a:r>
              <a:rPr lang="cs-CZ" dirty="0" smtClean="0"/>
              <a:t>Očekávaný termín vyhlášení</a:t>
            </a:r>
            <a:r>
              <a:rPr lang="cs-CZ" smtClean="0"/>
              <a:t>: </a:t>
            </a:r>
            <a:r>
              <a:rPr lang="cs-CZ" smtClean="0"/>
              <a:t>IQ/2017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inovační vouchery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Příjemci podpory</a:t>
            </a:r>
          </a:p>
          <a:p>
            <a:pPr>
              <a:buNone/>
            </a:pPr>
            <a:r>
              <a:rPr lang="cs-CZ" dirty="0" smtClean="0"/>
              <a:t>	Příjemcem podpory pro aktivitu  může být podnikatelský subjekt, který je malým nebo středním podnikem.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Míra podpory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až 75 %</a:t>
            </a:r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Maximální výše podpory</a:t>
            </a:r>
          </a:p>
          <a:p>
            <a:pPr>
              <a:buNone/>
            </a:pPr>
            <a:r>
              <a:rPr lang="cs-CZ" smtClean="0"/>
              <a:t>	0,25 </a:t>
            </a:r>
            <a:r>
              <a:rPr lang="cs-CZ" dirty="0" smtClean="0"/>
              <a:t>mil. Kč/projekt</a:t>
            </a:r>
          </a:p>
          <a:p>
            <a:pPr>
              <a:buNone/>
            </a:pPr>
            <a:r>
              <a:rPr lang="cs-CZ" dirty="0" smtClean="0"/>
              <a:t> P</a:t>
            </a:r>
            <a:r>
              <a:rPr lang="cs-CZ" b="1" dirty="0" smtClean="0"/>
              <a:t>lánovaná alokace na program (ERDF)</a:t>
            </a:r>
          </a:p>
          <a:p>
            <a:pPr>
              <a:buNone/>
            </a:pPr>
            <a:r>
              <a:rPr lang="cs-CZ" dirty="0" smtClean="0"/>
              <a:t>	13 987 240 EUR</a:t>
            </a:r>
          </a:p>
          <a:p>
            <a:r>
              <a:rPr lang="cs-CZ" dirty="0" smtClean="0"/>
              <a:t>Vyhlášení první výzvy programu: červen</a:t>
            </a:r>
            <a:r>
              <a:rPr lang="cs-CZ" b="1" dirty="0" smtClean="0"/>
              <a:t> 2016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5778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vouchery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projektů provádí zjednodušeným způsobem API.</a:t>
            </a:r>
          </a:p>
          <a:p>
            <a:r>
              <a:rPr lang="cs-CZ" dirty="0" smtClean="0"/>
              <a:t>Doposud podáno 66 projektů s celkovou žádostí o dotaci 14, 1 mil. Kč.</a:t>
            </a:r>
          </a:p>
          <a:p>
            <a:r>
              <a:rPr lang="cs-CZ" dirty="0" smtClean="0"/>
              <a:t>K podpoře doposud doporučeno 11 projektů.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34153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494</TotalTime>
  <Words>253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Trek</vt:lpstr>
      <vt:lpstr>Programy SLUŽBY INFRASTRUKTURY a INOVAČNÍ VOUCHERY –aktualizace stavu realizace</vt:lpstr>
      <vt:lpstr>SLUžby infrastrukturY</vt:lpstr>
      <vt:lpstr> Postup hodnocení SI-aktivity  B, a C</vt:lpstr>
      <vt:lpstr>Aktivita a a její specifika</vt:lpstr>
      <vt:lpstr>Aktivita a a její specifika</vt:lpstr>
      <vt:lpstr>Aktivita a a její specifika</vt:lpstr>
      <vt:lpstr>Aktivita a a její specifika</vt:lpstr>
      <vt:lpstr>Program inovační vouchery</vt:lpstr>
      <vt:lpstr>Inovační vouchery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Porák Petr</dc:creator>
  <cp:lastModifiedBy>pc</cp:lastModifiedBy>
  <cp:revision>102</cp:revision>
  <dcterms:created xsi:type="dcterms:W3CDTF">2006-03-13T05:16:12Z</dcterms:created>
  <dcterms:modified xsi:type="dcterms:W3CDTF">2016-09-08T11:18:24Z</dcterms:modified>
</cp:coreProperties>
</file>