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</p:sldMasterIdLst>
  <p:notesMasterIdLst>
    <p:notesMasterId r:id="rId12"/>
  </p:notesMasterIdLst>
  <p:handoutMasterIdLst>
    <p:handoutMasterId r:id="rId13"/>
  </p:handoutMasterIdLst>
  <p:sldIdLst>
    <p:sldId id="409" r:id="rId4"/>
    <p:sldId id="326" r:id="rId5"/>
    <p:sldId id="339" r:id="rId6"/>
    <p:sldId id="421" r:id="rId7"/>
    <p:sldId id="422" r:id="rId8"/>
    <p:sldId id="423" r:id="rId9"/>
    <p:sldId id="420" r:id="rId10"/>
    <p:sldId id="374" r:id="rId11"/>
  </p:sldIdLst>
  <p:sldSz cx="9144000" cy="6858000" type="screen4x3"/>
  <p:notesSz cx="6669088" cy="988536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376F"/>
    <a:srgbClr val="AC1004"/>
    <a:srgbClr val="FFFFCC"/>
    <a:srgbClr val="EAEAEA"/>
    <a:srgbClr val="FF6600"/>
    <a:srgbClr val="008000"/>
    <a:srgbClr val="00CC00"/>
    <a:srgbClr val="DDDDD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407" autoAdjust="0"/>
    <p:restoredTop sz="94438" autoAdjust="0"/>
  </p:normalViewPr>
  <p:slideViewPr>
    <p:cSldViewPr>
      <p:cViewPr>
        <p:scale>
          <a:sx n="80" d="100"/>
          <a:sy n="80" d="100"/>
        </p:scale>
        <p:origin x="-2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2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108" cy="494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424" y="0"/>
            <a:ext cx="2889108" cy="494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9506"/>
            <a:ext cx="2889108" cy="494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424" y="9389506"/>
            <a:ext cx="2889108" cy="494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/>
            </a:lvl1pPr>
          </a:lstStyle>
          <a:p>
            <a:pPr>
              <a:defRPr/>
            </a:pPr>
            <a:fld id="{62869206-BA08-4204-8824-B9E0FDC4E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16986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108" cy="494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424" y="0"/>
            <a:ext cx="2889108" cy="494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5188" y="742950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598" y="4694753"/>
            <a:ext cx="5335893" cy="4448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9506"/>
            <a:ext cx="2889108" cy="494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424" y="9389506"/>
            <a:ext cx="2889108" cy="494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/>
            </a:lvl1pPr>
          </a:lstStyle>
          <a:p>
            <a:pPr>
              <a:defRPr/>
            </a:pPr>
            <a:fld id="{C6A3DBDC-8B58-402C-87B3-E1A3C5CA1C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8559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1pPr>
            <a:lvl2pPr marL="753203" indent="-289693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2pPr>
            <a:lvl3pPr marL="1158773" indent="-231755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3pPr>
            <a:lvl4pPr marL="1622283" indent="-231755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4pPr>
            <a:lvl5pPr marL="2085792" indent="-231755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5pPr>
            <a:lvl6pPr marL="2549301" indent="-2317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6pPr>
            <a:lvl7pPr marL="3012811" indent="-2317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7pPr>
            <a:lvl8pPr marL="3476320" indent="-2317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8pPr>
            <a:lvl9pPr marL="3939830" indent="-2317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9pPr>
          </a:lstStyle>
          <a:p>
            <a:pPr eaLnBrk="1" hangingPunct="1"/>
            <a:fld id="{5029C7CD-D71F-41CB-9E76-190EC9E823FB}" type="slidenum">
              <a:rPr lang="cs-CZ">
                <a:solidFill>
                  <a:prstClr val="black"/>
                </a:solidFill>
              </a:rPr>
              <a:pPr eaLnBrk="1" hangingPunct="1"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1pPr>
            <a:lvl2pPr marL="753203" indent="-289693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2pPr>
            <a:lvl3pPr marL="1158773" indent="-231755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3pPr>
            <a:lvl4pPr marL="1622283" indent="-231755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4pPr>
            <a:lvl5pPr marL="2085792" indent="-231755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5pPr>
            <a:lvl6pPr marL="2549301" indent="-2317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6pPr>
            <a:lvl7pPr marL="3012811" indent="-2317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7pPr>
            <a:lvl8pPr marL="3476320" indent="-2317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8pPr>
            <a:lvl9pPr marL="3939830" indent="-2317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9pPr>
          </a:lstStyle>
          <a:p>
            <a:pPr eaLnBrk="1" hangingPunct="1"/>
            <a:fld id="{5029C7CD-D71F-41CB-9E76-190EC9E823FB}" type="slidenum">
              <a:rPr lang="cs-CZ">
                <a:solidFill>
                  <a:prstClr val="black"/>
                </a:solidFill>
              </a:rPr>
              <a:pPr eaLnBrk="1" hangingPunct="1"/>
              <a:t>8</a:t>
            </a:fld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5A399-90D2-40A6-9013-CEB4BACD13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7242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209D4-F693-4C2F-AE1C-6284FC0142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7028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D5CCE-F784-4EB4-B1E2-D01AF7CC0A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14139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75CC8-A5A7-40B8-9BFC-BC770D721B2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6946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E2C55-98CA-4A68-B407-5FF7B8BF0A5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013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ABB48-5C34-4F7B-AF44-D84FA5F3222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2735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A5059-3AEC-41D2-92B2-7E6B59D8153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4770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E67D8-3BF7-46A3-93FE-CFC7E9FD387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3732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5FA85-9789-46A4-8E27-A2C02D47355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62855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F5282-EF73-43E0-AE2B-90BEE1364EC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1191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0D21B-ACEE-4969-A7A8-7C3682AADFC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197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C6B34-E1C1-4D4C-9679-15F15DBAF7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63545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D622E-50E7-4836-A401-C94F7CB10FA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04987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BD917-A789-4105-8DF8-3D18918EB8E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6469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32635-825B-45B4-9958-28EEB57126A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81928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5A399-90D2-40A6-9013-CEB4BACD136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0386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C6B34-E1C1-4D4C-9679-15F15DBAF70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8637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37DFF-C0A2-4B54-A8AA-651327C0EB2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27226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F438F-0F30-4F4D-B81F-8D71CFBB77E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94137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79C24-2189-4E42-9831-154867608B3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30266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AF12D-AF61-41C4-AF52-0BD300F458D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51997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B259B-1D35-4F3E-B1F1-607BA3836B9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54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37DFF-C0A2-4B54-A8AA-651327C0EB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467361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19585-A602-40FE-93E2-630843CBE3C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6262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BED91-1E37-4302-8430-DBB7262BA66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85787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209D4-F693-4C2F-AE1C-6284FC0142E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72719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D5CCE-F784-4EB4-B1E2-D01AF7CC0AD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1150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F438F-0F30-4F4D-B81F-8D71CFBB77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1299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79C24-2189-4E42-9831-154867608B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9978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AF12D-AF61-41C4-AF52-0BD300F458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3080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B259B-1D35-4F3E-B1F1-607BA3836B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0772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19585-A602-40FE-93E2-630843CBE3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7909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BED91-1E37-4302-8430-DBB7262BA6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7817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B5A3248-5E85-4474-95BB-3692847BB1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0" y="0"/>
            <a:ext cx="9144000" cy="215900"/>
          </a:xfrm>
          <a:prstGeom prst="rect">
            <a:avLst/>
          </a:prstGeom>
          <a:solidFill>
            <a:srgbClr val="F050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solidFill>
            <a:srgbClr val="F050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pic>
        <p:nvPicPr>
          <p:cNvPr id="1033" name="Picture 11" descr="LOGO INOVACE VERZE OK-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33375"/>
            <a:ext cx="2808287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840C189-FE2C-4AC0-86FD-C030BF2C496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202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B5A3248-5E85-4474-95BB-3692847BB1D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0" y="0"/>
            <a:ext cx="9144000" cy="215900"/>
          </a:xfrm>
          <a:prstGeom prst="rect">
            <a:avLst/>
          </a:prstGeom>
          <a:solidFill>
            <a:srgbClr val="F050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000000"/>
              </a:solidFill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solidFill>
            <a:srgbClr val="F050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000000"/>
              </a:solidFill>
            </a:endParaRPr>
          </a:p>
        </p:txBody>
      </p:sp>
      <p:pic>
        <p:nvPicPr>
          <p:cNvPr id="1033" name="Picture 11" descr="LOGO INOVACE VERZE OK-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33375"/>
            <a:ext cx="2808287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323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ovacnipodnikani.cz/soute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file:///\\sbs\data\Projekty\Inova&#269;n&#237;%20firma%20Zl&#237;nsk&#233;ho%20kraje\5.%20ro&#269;n&#237;k\Zl&#237;nsk&#253;%20kraj\slo&#382;ka%20k%20odevzd&#225;n&#237;%20na%20ZK\CD%20medajlonky%20ocen&#283;n&#253;ch%20firem\3.%20TIC_Avex_final.mp4" TargetMode="Externa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215900"/>
          </a:xfrm>
          <a:prstGeom prst="rect">
            <a:avLst/>
          </a:prstGeom>
          <a:solidFill>
            <a:srgbClr val="F050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solidFill>
            <a:srgbClr val="F050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14300" y="1628775"/>
            <a:ext cx="8921750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5600" indent="-266700">
              <a:lnSpc>
                <a:spcPct val="120000"/>
              </a:lnSpc>
              <a:spcBef>
                <a:spcPct val="20000"/>
              </a:spcBef>
            </a:pPr>
            <a:endParaRPr lang="cs-CZ" sz="1400" b="1" dirty="0" smtClean="0">
              <a:solidFill>
                <a:srgbClr val="5F5F5F"/>
              </a:solidFill>
              <a:latin typeface="Arial" pitchFamily="34" charset="0"/>
            </a:endParaRPr>
          </a:p>
        </p:txBody>
      </p:sp>
      <p:sp>
        <p:nvSpPr>
          <p:cNvPr id="10249" name="Obdélník 1"/>
          <p:cNvSpPr>
            <a:spLocks noChangeArrowheads="1"/>
          </p:cNvSpPr>
          <p:nvPr/>
        </p:nvSpPr>
        <p:spPr bwMode="auto">
          <a:xfrm>
            <a:off x="250825" y="1493838"/>
            <a:ext cx="85947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 b="1" dirty="0" smtClean="0">
              <a:solidFill>
                <a:srgbClr val="666666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 b="1" dirty="0" smtClean="0">
              <a:solidFill>
                <a:srgbClr val="666666"/>
              </a:solidFill>
            </a:endParaRPr>
          </a:p>
        </p:txBody>
      </p:sp>
      <p:pic>
        <p:nvPicPr>
          <p:cNvPr id="8" name="Picture 2" descr="M:\Projekty\Inovační firma Zlínského kraje\3. ročník\Loga\LOGO IFZK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113" y="1810321"/>
            <a:ext cx="7509538" cy="2690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483768" y="6642100"/>
            <a:ext cx="7200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000" dirty="0" smtClean="0">
                <a:solidFill>
                  <a:srgbClr val="FFFFFF"/>
                </a:solidFill>
                <a:latin typeface="Myriad Pro" pitchFamily="34" charset="0"/>
              </a:rPr>
              <a:t>Technologické inovační centrum s.r.o., Vavrečkova 5262, 760 01 Zlín (budova 23)</a:t>
            </a:r>
          </a:p>
        </p:txBody>
      </p:sp>
    </p:spTree>
    <p:extLst>
      <p:ext uri="{BB962C8B-B14F-4D97-AF65-F5344CB8AC3E}">
        <p14:creationId xmlns:p14="http://schemas.microsoft.com/office/powerpoint/2010/main" xmlns="" val="40575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215900"/>
          </a:xfrm>
          <a:prstGeom prst="rect">
            <a:avLst/>
          </a:prstGeom>
          <a:solidFill>
            <a:srgbClr val="F050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solidFill>
            <a:srgbClr val="F050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title"/>
          </p:nvPr>
        </p:nvSpPr>
        <p:spPr>
          <a:xfrm>
            <a:off x="374650" y="2420888"/>
            <a:ext cx="8229600" cy="433387"/>
          </a:xfrm>
        </p:spPr>
        <p:txBody>
          <a:bodyPr/>
          <a:lstStyle/>
          <a:p>
            <a:r>
              <a:rPr lang="cs-CZ" sz="3600" b="1" u="sng" dirty="0" smtClean="0">
                <a:solidFill>
                  <a:srgbClr val="FF6600"/>
                </a:solidFill>
              </a:rPr>
              <a:t>Inovační firma Zlínského kraje </a:t>
            </a:r>
          </a:p>
        </p:txBody>
      </p:sp>
      <p:sp>
        <p:nvSpPr>
          <p:cNvPr id="205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9552" y="4437063"/>
            <a:ext cx="3097212" cy="1976437"/>
          </a:xfrm>
          <a:noFill/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sz="1800" b="1" dirty="0" smtClean="0"/>
              <a:t>Vyhlašovatel soutěže</a:t>
            </a:r>
            <a:r>
              <a:rPr lang="cs-CZ" sz="1800" dirty="0" smtClean="0"/>
              <a:t>: </a:t>
            </a:r>
          </a:p>
          <a:p>
            <a:pPr marL="0" indent="0" eaLnBrk="1" hangingPunct="1">
              <a:buFontTx/>
              <a:buNone/>
            </a:pPr>
            <a:endParaRPr lang="cs-CZ" sz="1400" dirty="0" smtClean="0"/>
          </a:p>
          <a:p>
            <a:pPr marL="0" indent="0" eaLnBrk="1" hangingPunct="1">
              <a:buFontTx/>
              <a:buChar char="-"/>
            </a:pPr>
            <a:endParaRPr lang="cs-CZ" sz="1400" dirty="0" smtClean="0"/>
          </a:p>
          <a:p>
            <a:pPr marL="0" indent="0" eaLnBrk="1" hangingPunct="1">
              <a:buFontTx/>
              <a:buNone/>
            </a:pPr>
            <a:endParaRPr lang="cs-CZ" sz="1800" b="1" dirty="0" smtClean="0"/>
          </a:p>
          <a:p>
            <a:pPr marL="0" indent="0" eaLnBrk="1" hangingPunct="1">
              <a:buFontTx/>
              <a:buChar char="-"/>
            </a:pPr>
            <a:endParaRPr lang="cs-CZ" sz="1400" dirty="0" smtClean="0"/>
          </a:p>
        </p:txBody>
      </p:sp>
      <p:pic>
        <p:nvPicPr>
          <p:cNvPr id="2056" name="Picture 9" descr="Logo-ZK_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5136486"/>
            <a:ext cx="2520528" cy="822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4067175" y="4437063"/>
            <a:ext cx="4537075" cy="197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b="1" dirty="0" smtClean="0"/>
              <a:t>	Organizátor </a:t>
            </a:r>
            <a:r>
              <a:rPr lang="cs-CZ" b="1" dirty="0"/>
              <a:t>soutěže</a:t>
            </a:r>
            <a:r>
              <a:rPr lang="cs-CZ" dirty="0"/>
              <a:t>: </a:t>
            </a:r>
          </a:p>
          <a:p>
            <a:pPr>
              <a:spcBef>
                <a:spcPct val="20000"/>
              </a:spcBef>
            </a:pPr>
            <a:endParaRPr lang="cs-CZ" dirty="0"/>
          </a:p>
          <a:p>
            <a:pPr>
              <a:spcBef>
                <a:spcPct val="20000"/>
              </a:spcBef>
              <a:buFontTx/>
              <a:buChar char="-"/>
            </a:pPr>
            <a:endParaRPr lang="cs-CZ" sz="1400" dirty="0"/>
          </a:p>
        </p:txBody>
      </p:sp>
      <p:pic>
        <p:nvPicPr>
          <p:cNvPr id="9" name="Picture 20" descr="logo_TI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425281"/>
            <a:ext cx="4647306" cy="327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483768" y="6642100"/>
            <a:ext cx="7200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000" dirty="0" smtClean="0">
                <a:solidFill>
                  <a:srgbClr val="FFFFFF"/>
                </a:solidFill>
                <a:latin typeface="Myriad Pro" pitchFamily="34" charset="0"/>
              </a:rPr>
              <a:t>Technologické inovační centrum s.r.o., Vavrečkova 5262, 760 01 Zlín (budova 23)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pPr algn="l"/>
            <a:r>
              <a:rPr lang="cs-CZ" sz="3200" b="1" u="sng" dirty="0" smtClean="0">
                <a:solidFill>
                  <a:srgbClr val="FF6600"/>
                </a:solidFill>
              </a:rPr>
              <a:t/>
            </a:r>
            <a:br>
              <a:rPr lang="cs-CZ" sz="3200" b="1" u="sng" dirty="0" smtClean="0">
                <a:solidFill>
                  <a:srgbClr val="FF6600"/>
                </a:solidFill>
              </a:rPr>
            </a:br>
            <a:r>
              <a:rPr lang="cs-CZ" sz="3200" b="1" u="sng" dirty="0" smtClean="0">
                <a:solidFill>
                  <a:srgbClr val="FF6600"/>
                </a:solidFill>
              </a:rPr>
              <a:t>Informace o soutěži</a:t>
            </a:r>
            <a:endParaRPr lang="cs-CZ" sz="3200" b="1" u="sng" dirty="0">
              <a:solidFill>
                <a:srgbClr val="FF66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8856984" cy="1872208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Cíl</a:t>
            </a:r>
          </a:p>
          <a:p>
            <a:pPr marL="0" indent="0">
              <a:buNone/>
            </a:pPr>
            <a:r>
              <a:rPr lang="cs-CZ" sz="2400" dirty="0"/>
              <a:t>▪ </a:t>
            </a:r>
            <a:r>
              <a:rPr lang="cs-CZ" sz="2400" dirty="0" smtClean="0"/>
              <a:t> ocenit </a:t>
            </a:r>
            <a:r>
              <a:rPr lang="cs-CZ" sz="2400" dirty="0"/>
              <a:t>a zviditelnit nejlepší podnikatelské subjekty v oblasti inovací a zároveň tak prezentovat Zlínský kraj jako region s inovačním potenciálem</a:t>
            </a:r>
            <a:br>
              <a:rPr lang="cs-CZ" sz="2400" dirty="0"/>
            </a:b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Ocenění</a:t>
            </a:r>
          </a:p>
          <a:p>
            <a:pPr marL="0" indent="0">
              <a:buNone/>
            </a:pP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000" b="1" dirty="0" smtClean="0"/>
              <a:t>▪  </a:t>
            </a:r>
            <a:r>
              <a:rPr lang="cs-CZ" sz="2400" dirty="0" smtClean="0"/>
              <a:t>Zvyšuje </a:t>
            </a:r>
            <a:r>
              <a:rPr lang="cs-CZ" sz="2400" dirty="0"/>
              <a:t>prestiž a kredit </a:t>
            </a:r>
            <a:r>
              <a:rPr lang="cs-CZ" sz="2400" dirty="0" smtClean="0"/>
              <a:t>firmy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▪  právo </a:t>
            </a:r>
            <a:r>
              <a:rPr lang="cs-CZ" sz="2400" dirty="0"/>
              <a:t>používat logo soutěže k marketingovým účelům </a:t>
            </a:r>
            <a:br>
              <a:rPr lang="cs-CZ" sz="2400" dirty="0"/>
            </a:br>
            <a:r>
              <a:rPr lang="cs-CZ" sz="2400" dirty="0"/>
              <a:t>▪ </a:t>
            </a:r>
            <a:r>
              <a:rPr lang="cs-CZ" sz="2400" dirty="0" smtClean="0"/>
              <a:t> bezplatná </a:t>
            </a:r>
            <a:r>
              <a:rPr lang="cs-CZ" sz="2400" dirty="0"/>
              <a:t>publicita a zveřejnění PR </a:t>
            </a:r>
            <a:r>
              <a:rPr lang="cs-CZ" sz="2400" dirty="0" smtClean="0"/>
              <a:t>článků</a:t>
            </a:r>
            <a:endParaRPr lang="cs-CZ" sz="2400" dirty="0"/>
          </a:p>
          <a:p>
            <a:pPr marL="0" indent="0" algn="ctr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483768" y="6642100"/>
            <a:ext cx="7200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000" dirty="0" smtClean="0">
                <a:solidFill>
                  <a:srgbClr val="FFFFFF"/>
                </a:solidFill>
                <a:latin typeface="Myriad Pro" pitchFamily="34" charset="0"/>
              </a:rPr>
              <a:t>Technologické inovační centrum s.r.o., Vavrečkova 5262, 760 01 Zlín (budova 23)</a:t>
            </a:r>
          </a:p>
        </p:txBody>
      </p:sp>
    </p:spTree>
    <p:extLst>
      <p:ext uri="{BB962C8B-B14F-4D97-AF65-F5344CB8AC3E}">
        <p14:creationId xmlns:p14="http://schemas.microsoft.com/office/powerpoint/2010/main" xmlns="" val="358034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pPr algn="l"/>
            <a:r>
              <a:rPr lang="cs-CZ" sz="3200" b="1" u="sng" dirty="0" smtClean="0">
                <a:solidFill>
                  <a:srgbClr val="FF6600"/>
                </a:solidFill>
              </a:rPr>
              <a:t/>
            </a:r>
            <a:br>
              <a:rPr lang="cs-CZ" sz="3200" b="1" u="sng" dirty="0" smtClean="0">
                <a:solidFill>
                  <a:srgbClr val="FF6600"/>
                </a:solidFill>
              </a:rPr>
            </a:br>
            <a:endParaRPr lang="cs-CZ" sz="3200" b="1" u="sng" dirty="0">
              <a:solidFill>
                <a:srgbClr val="FF66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44824"/>
            <a:ext cx="8784976" cy="4752528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Přihláška do soutěže</a:t>
            </a:r>
            <a:br>
              <a:rPr lang="cs-CZ" sz="2800" b="1" dirty="0" smtClean="0"/>
            </a:br>
            <a:r>
              <a:rPr lang="cs-CZ" sz="2800" b="1" dirty="0" smtClean="0"/>
              <a:t>▪  </a:t>
            </a:r>
            <a:r>
              <a:rPr lang="cs-CZ" sz="2800" dirty="0" smtClean="0"/>
              <a:t>registrace prostřednictvím online formuláře</a:t>
            </a:r>
            <a:br>
              <a:rPr lang="cs-CZ" sz="2800" dirty="0" smtClean="0"/>
            </a:br>
            <a:r>
              <a:rPr lang="cs-CZ" sz="2800" b="1" dirty="0"/>
              <a:t>▪ </a:t>
            </a:r>
            <a:r>
              <a:rPr lang="cs-CZ" sz="2800" b="1" dirty="0" smtClean="0"/>
              <a:t> </a:t>
            </a:r>
            <a:r>
              <a:rPr lang="cs-CZ" sz="2800" dirty="0" smtClean="0"/>
              <a:t>vyplnění přihlášky a doručení organizátorovi</a:t>
            </a:r>
            <a:br>
              <a:rPr lang="cs-CZ" sz="2800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Oficiální web -  </a:t>
            </a:r>
            <a:r>
              <a:rPr lang="cs-CZ" sz="2800" u="sng" dirty="0" smtClean="0">
                <a:hlinkClick r:id="rId2"/>
              </a:rPr>
              <a:t>www.inovacnipodnikani.cz/soutez</a:t>
            </a:r>
            <a:endParaRPr lang="cs-CZ" sz="2800" dirty="0" smtClean="0"/>
          </a:p>
          <a:p>
            <a:pPr marL="0" indent="0" algn="ctr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483768" y="6642100"/>
            <a:ext cx="7200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000" dirty="0" smtClean="0">
                <a:solidFill>
                  <a:srgbClr val="FFFFFF"/>
                </a:solidFill>
                <a:latin typeface="Myriad Pro" pitchFamily="34" charset="0"/>
              </a:rPr>
              <a:t>Technologické inovační centrum s.r.o., Vavrečkova 5262, 760 01 Zlín (budova 23)</a:t>
            </a:r>
          </a:p>
        </p:txBody>
      </p:sp>
    </p:spTree>
    <p:extLst>
      <p:ext uri="{BB962C8B-B14F-4D97-AF65-F5344CB8AC3E}">
        <p14:creationId xmlns:p14="http://schemas.microsoft.com/office/powerpoint/2010/main" xmlns="" val="70577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pPr algn="l"/>
            <a:r>
              <a:rPr lang="cs-CZ" sz="3200" b="1" u="sng" dirty="0" smtClean="0">
                <a:solidFill>
                  <a:srgbClr val="FF6600"/>
                </a:solidFill>
              </a:rPr>
              <a:t/>
            </a:r>
            <a:br>
              <a:rPr lang="cs-CZ" sz="3200" b="1" u="sng" dirty="0" smtClean="0">
                <a:solidFill>
                  <a:srgbClr val="FF6600"/>
                </a:solidFill>
              </a:rPr>
            </a:br>
            <a:endParaRPr lang="cs-CZ" sz="3200" b="1" u="sng" dirty="0">
              <a:solidFill>
                <a:srgbClr val="FF66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92696"/>
            <a:ext cx="8892480" cy="4536504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Hodnocení</a:t>
            </a: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800" b="1" dirty="0"/>
              <a:t>▪ </a:t>
            </a:r>
            <a:r>
              <a:rPr lang="cs-CZ" sz="2800" dirty="0" smtClean="0"/>
              <a:t>Sebehodnotící </a:t>
            </a:r>
            <a:r>
              <a:rPr lang="cs-CZ" sz="2800" dirty="0"/>
              <a:t>dotazník</a:t>
            </a:r>
            <a:br>
              <a:rPr lang="cs-CZ" sz="2800" dirty="0"/>
            </a:br>
            <a:r>
              <a:rPr lang="cs-CZ" sz="2800" b="1" dirty="0"/>
              <a:t>▪ </a:t>
            </a:r>
            <a:r>
              <a:rPr lang="cs-CZ" sz="2800" dirty="0" smtClean="0"/>
              <a:t>Inovační </a:t>
            </a:r>
            <a:r>
              <a:rPr lang="cs-CZ" sz="2800" dirty="0"/>
              <a:t>aktivita</a:t>
            </a:r>
            <a:br>
              <a:rPr lang="cs-CZ" sz="2800" dirty="0"/>
            </a:b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800" b="1" dirty="0" smtClean="0"/>
              <a:t>Hodnotitelé</a:t>
            </a:r>
          </a:p>
          <a:p>
            <a:pPr marL="0" indent="0">
              <a:buNone/>
            </a:pP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800" b="1" dirty="0" smtClean="0"/>
              <a:t>▪  Mgr</a:t>
            </a:r>
            <a:r>
              <a:rPr lang="cs-CZ" sz="2800" b="1" dirty="0"/>
              <a:t>. Ing. Olga Jurášková PhD.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000" dirty="0"/>
              <a:t>ředitelka Ústavu marketingových komunikací Univerzity Tomáš Bati ve </a:t>
            </a:r>
            <a:r>
              <a:rPr lang="cs-CZ" sz="2000" dirty="0" smtClean="0"/>
              <a:t>Zlíně</a:t>
            </a:r>
          </a:p>
          <a:p>
            <a:pPr marL="0" indent="0">
              <a:buNone/>
            </a:pPr>
            <a:r>
              <a:rPr lang="cs-CZ" sz="2000" dirty="0" smtClean="0"/>
              <a:t> 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b="1" dirty="0"/>
              <a:t>▪ </a:t>
            </a:r>
            <a:r>
              <a:rPr lang="cs-CZ" sz="2800" b="1" dirty="0" smtClean="0"/>
              <a:t>Doc</a:t>
            </a:r>
            <a:r>
              <a:rPr lang="cs-CZ" sz="2800" b="1" dirty="0"/>
              <a:t>. Ing. Pavel Švejda CSc. </a:t>
            </a:r>
            <a:br>
              <a:rPr lang="cs-CZ" sz="2800" b="1" dirty="0"/>
            </a:br>
            <a:r>
              <a:rPr lang="cs-CZ" sz="2000" dirty="0" smtClean="0"/>
              <a:t>generální </a:t>
            </a:r>
            <a:r>
              <a:rPr lang="cs-CZ" sz="2000" dirty="0"/>
              <a:t>sekretář Asociace inovačního podnikání České republiky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/>
              <a:t/>
            </a:r>
            <a:br>
              <a:rPr lang="cs-CZ" sz="2000" dirty="0"/>
            </a:br>
            <a:r>
              <a:rPr lang="cs-CZ" sz="2800" b="1" dirty="0"/>
              <a:t>▪ </a:t>
            </a:r>
            <a:r>
              <a:rPr lang="cs-CZ" sz="2800" b="1" dirty="0" smtClean="0"/>
              <a:t>Ing</a:t>
            </a:r>
            <a:r>
              <a:rPr lang="cs-CZ" sz="2800" b="1" dirty="0"/>
              <a:t>. Lukáš Trčka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000" dirty="0" smtClean="0"/>
              <a:t>ředitel </a:t>
            </a:r>
            <a:r>
              <a:rPr lang="cs-CZ" sz="2000" dirty="0"/>
              <a:t>regionální kanceláře Agentury pro podporu podnikání </a:t>
            </a:r>
            <a:r>
              <a:rPr lang="cs-CZ" sz="2000" dirty="0" err="1"/>
              <a:t>Czechinvest</a:t>
            </a:r>
            <a:r>
              <a:rPr lang="cs-CZ" sz="2000" dirty="0"/>
              <a:t>  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483768" y="6642100"/>
            <a:ext cx="7200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000" dirty="0" smtClean="0">
                <a:solidFill>
                  <a:srgbClr val="FFFFFF"/>
                </a:solidFill>
                <a:latin typeface="Myriad Pro" pitchFamily="34" charset="0"/>
              </a:rPr>
              <a:t>Technologické inovační centrum s.r.o., Vavrečkova 5262, 760 01 Zlín (budova 23)</a:t>
            </a:r>
          </a:p>
        </p:txBody>
      </p:sp>
    </p:spTree>
    <p:extLst>
      <p:ext uri="{BB962C8B-B14F-4D97-AF65-F5344CB8AC3E}">
        <p14:creationId xmlns:p14="http://schemas.microsoft.com/office/powerpoint/2010/main" xmlns="" val="292131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4896544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1</a:t>
            </a:r>
            <a:r>
              <a:rPr lang="cs-CZ" sz="2400" b="1" dirty="0"/>
              <a:t>. ročník </a:t>
            </a:r>
            <a:r>
              <a:rPr lang="cs-CZ" sz="2400" dirty="0"/>
              <a:t>(r. 2009) – 13 přihlášených firem</a:t>
            </a:r>
            <a:br>
              <a:rPr lang="cs-CZ" sz="2400" dirty="0"/>
            </a:br>
            <a:r>
              <a:rPr lang="cs-CZ" sz="2400" dirty="0"/>
              <a:t>vítěz </a:t>
            </a:r>
            <a:r>
              <a:rPr lang="cs-CZ" sz="2400" dirty="0" smtClean="0"/>
              <a:t>- </a:t>
            </a:r>
            <a:r>
              <a:rPr lang="cs-CZ" sz="2400" b="1" dirty="0"/>
              <a:t>5M, s.r.o.</a:t>
            </a:r>
            <a:br>
              <a:rPr lang="cs-CZ" sz="2400" b="1" dirty="0"/>
            </a:b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/>
              <a:t>2. ročník </a:t>
            </a:r>
            <a:r>
              <a:rPr lang="cs-CZ" sz="2400" dirty="0"/>
              <a:t>(r. 2010) – 12 přihlášených firem</a:t>
            </a:r>
            <a:br>
              <a:rPr lang="cs-CZ" sz="2400" dirty="0"/>
            </a:br>
            <a:r>
              <a:rPr lang="cs-CZ" sz="2400" dirty="0"/>
              <a:t>vítěz- </a:t>
            </a:r>
            <a:r>
              <a:rPr lang="cs-CZ" sz="2400" b="1" dirty="0" err="1"/>
              <a:t>Koma</a:t>
            </a:r>
            <a:r>
              <a:rPr lang="cs-CZ" sz="2400" b="1" dirty="0"/>
              <a:t> </a:t>
            </a:r>
            <a:r>
              <a:rPr lang="cs-CZ" sz="2400" b="1" dirty="0" err="1"/>
              <a:t>Modular</a:t>
            </a:r>
            <a:r>
              <a:rPr lang="cs-CZ" sz="2400" b="1" dirty="0"/>
              <a:t> </a:t>
            </a:r>
            <a:r>
              <a:rPr lang="cs-CZ" sz="2400" b="1" dirty="0" err="1"/>
              <a:t>Construction</a:t>
            </a:r>
            <a:r>
              <a:rPr lang="cs-CZ" sz="2400" dirty="0"/>
              <a:t>, </a:t>
            </a:r>
            <a:r>
              <a:rPr lang="cs-CZ" sz="2400" b="1" dirty="0"/>
              <a:t>s.r.o.</a:t>
            </a:r>
            <a:br>
              <a:rPr lang="cs-CZ" sz="2400" b="1" dirty="0"/>
            </a:br>
            <a:r>
              <a:rPr lang="cs-CZ" sz="2400" b="1" dirty="0"/>
              <a:t> </a:t>
            </a:r>
            <a:br>
              <a:rPr lang="cs-CZ" sz="2400" b="1" dirty="0"/>
            </a:br>
            <a:r>
              <a:rPr lang="cs-CZ" sz="2400" b="1" dirty="0"/>
              <a:t>3. ročník </a:t>
            </a:r>
            <a:r>
              <a:rPr lang="cs-CZ" sz="2400" dirty="0"/>
              <a:t>(r. 2012) – 22 přihlášených firem</a:t>
            </a:r>
            <a:br>
              <a:rPr lang="cs-CZ" sz="2400" dirty="0"/>
            </a:br>
            <a:r>
              <a:rPr lang="cs-CZ" sz="2400" dirty="0"/>
              <a:t>vítěz- </a:t>
            </a:r>
            <a:r>
              <a:rPr lang="cs-CZ" sz="2400" b="1" dirty="0"/>
              <a:t>Česká zbrojovka</a:t>
            </a:r>
            <a:r>
              <a:rPr lang="cs-CZ" sz="2400" dirty="0"/>
              <a:t>, </a:t>
            </a:r>
            <a:r>
              <a:rPr lang="cs-CZ" sz="2400" b="1" dirty="0"/>
              <a:t>a.s.</a:t>
            </a:r>
            <a:br>
              <a:rPr lang="cs-CZ" sz="2400" b="1" dirty="0"/>
            </a:b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/>
              <a:t>4. ročník </a:t>
            </a:r>
            <a:r>
              <a:rPr lang="cs-CZ" sz="2400" dirty="0"/>
              <a:t>(r. 2014) – 31 přihlášených firem</a:t>
            </a:r>
            <a:br>
              <a:rPr lang="cs-CZ" sz="2400" dirty="0"/>
            </a:br>
            <a:r>
              <a:rPr lang="cs-CZ" sz="2400" dirty="0"/>
              <a:t>vítěz- </a:t>
            </a:r>
            <a:r>
              <a:rPr lang="cs-CZ" sz="2400" b="1" dirty="0" err="1"/>
              <a:t>Avex</a:t>
            </a:r>
            <a:r>
              <a:rPr lang="cs-CZ" sz="2400" b="1" dirty="0"/>
              <a:t> Steel </a:t>
            </a:r>
            <a:r>
              <a:rPr lang="cs-CZ" sz="2400" b="1" dirty="0" err="1"/>
              <a:t>Products</a:t>
            </a:r>
            <a:r>
              <a:rPr lang="cs-CZ" sz="2400" b="1" dirty="0"/>
              <a:t> s.r.o.</a:t>
            </a:r>
            <a:br>
              <a:rPr lang="cs-CZ" sz="2400" b="1" dirty="0"/>
            </a:b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/>
              <a:t>5. ročník </a:t>
            </a:r>
            <a:r>
              <a:rPr lang="cs-CZ" sz="2400" dirty="0"/>
              <a:t>(r. 2016) – 13 přihlášených firem</a:t>
            </a:r>
            <a:br>
              <a:rPr lang="cs-CZ" sz="2400" dirty="0"/>
            </a:br>
            <a:r>
              <a:rPr lang="cs-CZ" sz="2400" dirty="0"/>
              <a:t>vítěz- </a:t>
            </a:r>
            <a:r>
              <a:rPr lang="cs-CZ" sz="2400" b="1" dirty="0" err="1"/>
              <a:t>Avex</a:t>
            </a:r>
            <a:r>
              <a:rPr lang="cs-CZ" sz="2400" b="1" dirty="0"/>
              <a:t> Steel </a:t>
            </a:r>
            <a:r>
              <a:rPr lang="cs-CZ" sz="2400" b="1" dirty="0" err="1"/>
              <a:t>Products</a:t>
            </a:r>
            <a:r>
              <a:rPr lang="cs-CZ" sz="2400" b="1" dirty="0"/>
              <a:t> s.r.o.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483768" y="6642100"/>
            <a:ext cx="7200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000" dirty="0" smtClean="0">
                <a:solidFill>
                  <a:srgbClr val="FFFFFF"/>
                </a:solidFill>
                <a:latin typeface="Myriad Pro" pitchFamily="34" charset="0"/>
              </a:rPr>
              <a:t>Technologické inovační centrum s.r.o., Vavrečkova 5262, 760 01 Zlín (budova 23)</a:t>
            </a:r>
          </a:p>
        </p:txBody>
      </p:sp>
    </p:spTree>
    <p:extLst>
      <p:ext uri="{BB962C8B-B14F-4D97-AF65-F5344CB8AC3E}">
        <p14:creationId xmlns:p14="http://schemas.microsoft.com/office/powerpoint/2010/main" xmlns="" val="172702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215900"/>
          </a:xfrm>
          <a:prstGeom prst="rect">
            <a:avLst/>
          </a:prstGeom>
          <a:solidFill>
            <a:srgbClr val="F050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solidFill>
            <a:srgbClr val="F050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000000"/>
              </a:solidFill>
            </a:endParaRP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title"/>
          </p:nvPr>
        </p:nvSpPr>
        <p:spPr>
          <a:xfrm>
            <a:off x="385763" y="2564904"/>
            <a:ext cx="8229600" cy="1872208"/>
          </a:xfrm>
        </p:spPr>
        <p:txBody>
          <a:bodyPr/>
          <a:lstStyle/>
          <a:p>
            <a:pPr eaLnBrk="1" hangingPunct="1"/>
            <a:endParaRPr lang="cs-CZ" sz="3600" b="1" dirty="0" smtClean="0">
              <a:solidFill>
                <a:srgbClr val="FF6600"/>
              </a:solidFill>
            </a:endParaRPr>
          </a:p>
        </p:txBody>
      </p:sp>
      <p:sp>
        <p:nvSpPr>
          <p:cNvPr id="307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5373216"/>
            <a:ext cx="8280400" cy="432272"/>
          </a:xfrm>
          <a:noFill/>
        </p:spPr>
        <p:txBody>
          <a:bodyPr/>
          <a:lstStyle/>
          <a:p>
            <a:pPr marL="261938" indent="-261938" algn="just">
              <a:lnSpc>
                <a:spcPct val="150000"/>
              </a:lnSpc>
              <a:buFontTx/>
              <a:buChar char="-"/>
              <a:tabLst>
                <a:tab pos="261938" algn="l"/>
              </a:tabLst>
            </a:pPr>
            <a:endParaRPr lang="cs-CZ" sz="2000" dirty="0"/>
          </a:p>
          <a:p>
            <a:pPr marL="381000" indent="-381000" algn="ctr" eaLnBrk="1" hangingPunct="1">
              <a:buFontTx/>
              <a:buNone/>
              <a:tabLst>
                <a:tab pos="363538" algn="l"/>
              </a:tabLst>
            </a:pPr>
            <a:endParaRPr lang="cs-CZ" sz="2000" b="1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483768" y="6642100"/>
            <a:ext cx="7200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000" dirty="0" smtClean="0">
                <a:solidFill>
                  <a:srgbClr val="FFFFFF"/>
                </a:solidFill>
                <a:latin typeface="Myriad Pro" pitchFamily="34" charset="0"/>
              </a:rPr>
              <a:t>Technologické inovační centrum s.r.o., Vavrečkova 5262, 760 01 Zlín (budova 23)</a:t>
            </a:r>
          </a:p>
        </p:txBody>
      </p:sp>
      <p:pic>
        <p:nvPicPr>
          <p:cNvPr id="9" name="Obrázek 8">
            <a:hlinkClick r:id="rId2" action="ppaction://hlinkfile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3768" y="2852936"/>
            <a:ext cx="388843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484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215900"/>
          </a:xfrm>
          <a:prstGeom prst="rect">
            <a:avLst/>
          </a:prstGeom>
          <a:solidFill>
            <a:srgbClr val="F050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solidFill>
            <a:srgbClr val="F050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14300" y="1628775"/>
            <a:ext cx="8921750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5600" indent="-266700">
              <a:lnSpc>
                <a:spcPct val="120000"/>
              </a:lnSpc>
              <a:spcBef>
                <a:spcPct val="20000"/>
              </a:spcBef>
            </a:pPr>
            <a:endParaRPr lang="cs-CZ" sz="1400" b="1" smtClean="0">
              <a:solidFill>
                <a:srgbClr val="5F5F5F"/>
              </a:solidFill>
              <a:latin typeface="Arial" pitchFamily="34" charset="0"/>
            </a:endParaRPr>
          </a:p>
        </p:txBody>
      </p:sp>
      <p:sp>
        <p:nvSpPr>
          <p:cNvPr id="10249" name="Obdélník 1"/>
          <p:cNvSpPr>
            <a:spLocks noChangeArrowheads="1"/>
          </p:cNvSpPr>
          <p:nvPr/>
        </p:nvSpPr>
        <p:spPr bwMode="auto">
          <a:xfrm>
            <a:off x="250825" y="1493838"/>
            <a:ext cx="85947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 b="1" smtClean="0">
              <a:solidFill>
                <a:srgbClr val="666666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cs-CZ" b="1" smtClean="0">
              <a:solidFill>
                <a:srgbClr val="666666"/>
              </a:solidFill>
            </a:endParaRPr>
          </a:p>
        </p:txBody>
      </p:sp>
      <p:pic>
        <p:nvPicPr>
          <p:cNvPr id="8" name="Picture 2" descr="M:\Projekty\Inovační firma Zlínského kraje\3. ročník\Loga\LOGO IFZK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113" y="1810321"/>
            <a:ext cx="7509538" cy="2690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483768" y="6642100"/>
            <a:ext cx="7200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lbertus Extra Bold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lbertus Extra Bold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000" dirty="0" smtClean="0">
                <a:solidFill>
                  <a:srgbClr val="FFFFFF"/>
                </a:solidFill>
                <a:latin typeface="Myriad Pro" pitchFamily="34" charset="0"/>
              </a:rPr>
              <a:t>Technologické inovační centrum s.r.o., Vavrečkova 5262, 760 01 Zlín (budova 23)</a:t>
            </a:r>
          </a:p>
        </p:txBody>
      </p:sp>
    </p:spTree>
    <p:extLst>
      <p:ext uri="{BB962C8B-B14F-4D97-AF65-F5344CB8AC3E}">
        <p14:creationId xmlns:p14="http://schemas.microsoft.com/office/powerpoint/2010/main" xmlns="" val="79841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rezentace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3364</TotalTime>
  <Words>167</Words>
  <Application>Microsoft Office PowerPoint</Application>
  <PresentationFormat>Předvádění na obrazovce (4:3)</PresentationFormat>
  <Paragraphs>28</Paragraphs>
  <Slides>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prezentace</vt:lpstr>
      <vt:lpstr>Výchozí návrh</vt:lpstr>
      <vt:lpstr>1_prezentace</vt:lpstr>
      <vt:lpstr>Snímek 1</vt:lpstr>
      <vt:lpstr>Inovační firma Zlínského kraje </vt:lpstr>
      <vt:lpstr> Informace o soutěži</vt:lpstr>
      <vt:lpstr> </vt:lpstr>
      <vt:lpstr> </vt:lpstr>
      <vt:lpstr>Snímek 6</vt:lpstr>
      <vt:lpstr>Snímek 7</vt:lpstr>
      <vt:lpstr>Snímek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Inovační firma Zlínského kraje roku 2010</dc:title>
  <dc:creator>Daniel Vaněk</dc:creator>
  <cp:lastModifiedBy>pc</cp:lastModifiedBy>
  <cp:revision>126</cp:revision>
  <cp:lastPrinted>2014-05-23T08:12:34Z</cp:lastPrinted>
  <dcterms:created xsi:type="dcterms:W3CDTF">2011-01-17T12:10:48Z</dcterms:created>
  <dcterms:modified xsi:type="dcterms:W3CDTF">2016-09-07T06:37:14Z</dcterms:modified>
</cp:coreProperties>
</file>