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94" r:id="rId4"/>
    <p:sldId id="302" r:id="rId5"/>
    <p:sldId id="295" r:id="rId6"/>
    <p:sldId id="296" r:id="rId7"/>
    <p:sldId id="297" r:id="rId8"/>
    <p:sldId id="298" r:id="rId9"/>
    <p:sldId id="299" r:id="rId10"/>
    <p:sldId id="300" r:id="rId11"/>
    <p:sldId id="261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00" autoAdjust="0"/>
    <p:restoredTop sz="91163" autoAdjust="0"/>
  </p:normalViewPr>
  <p:slideViewPr>
    <p:cSldViewPr>
      <p:cViewPr>
        <p:scale>
          <a:sx n="75" d="100"/>
          <a:sy n="75" d="100"/>
        </p:scale>
        <p:origin x="-18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9489E-1CBA-4658-9129-760D6BD22E38}" type="doc">
      <dgm:prSet loTypeId="urn:microsoft.com/office/officeart/2005/8/layout/orgChart1" loCatId="hierarchy" qsTypeId="urn:microsoft.com/office/officeart/2005/8/quickstyle/3d5" qsCatId="3D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6B6BA181-9015-478E-872C-1B94F05E4CAC}">
      <dgm:prSet phldrT="[Text]"/>
      <dgm:spPr/>
      <dgm:t>
        <a:bodyPr/>
        <a:lstStyle/>
        <a:p>
          <a:r>
            <a:rPr lang="en-US" dirty="0" smtClean="0"/>
            <a:t>SIEM</a:t>
          </a:r>
          <a:endParaRPr lang="cs-CZ" dirty="0"/>
        </a:p>
      </dgm:t>
    </dgm:pt>
    <dgm:pt modelId="{D0F4307B-2045-4092-8387-9EB99BACEDEB}" type="parTrans" cxnId="{D678AA1E-FB87-46B7-8FE7-892ABD26931A}">
      <dgm:prSet/>
      <dgm:spPr/>
      <dgm:t>
        <a:bodyPr/>
        <a:lstStyle/>
        <a:p>
          <a:endParaRPr lang="cs-CZ"/>
        </a:p>
      </dgm:t>
    </dgm:pt>
    <dgm:pt modelId="{E22C3908-36BB-4211-A736-0F160AF11D62}" type="sibTrans" cxnId="{D678AA1E-FB87-46B7-8FE7-892ABD26931A}">
      <dgm:prSet/>
      <dgm:spPr/>
      <dgm:t>
        <a:bodyPr/>
        <a:lstStyle/>
        <a:p>
          <a:endParaRPr lang="cs-CZ"/>
        </a:p>
      </dgm:t>
    </dgm:pt>
    <dgm:pt modelId="{90A704F3-68F4-4CE5-87BA-6ED7158BC0EB}">
      <dgm:prSet phldrT="[Text]"/>
      <dgm:spPr/>
      <dgm:t>
        <a:bodyPr/>
        <a:lstStyle/>
        <a:p>
          <a:r>
            <a:rPr lang="en-US" dirty="0" smtClean="0"/>
            <a:t>Firewall</a:t>
          </a:r>
          <a:endParaRPr lang="cs-CZ" dirty="0"/>
        </a:p>
      </dgm:t>
    </dgm:pt>
    <dgm:pt modelId="{DB697B6B-ACD3-4B1B-A577-675994F65CD3}" type="parTrans" cxnId="{11AC82CC-32D4-4818-B603-6F3CAF7F239A}">
      <dgm:prSet/>
      <dgm:spPr/>
      <dgm:t>
        <a:bodyPr/>
        <a:lstStyle/>
        <a:p>
          <a:endParaRPr lang="cs-CZ"/>
        </a:p>
      </dgm:t>
    </dgm:pt>
    <dgm:pt modelId="{AF128B63-1E13-43E4-B0EA-7B0B3D200BAC}" type="sibTrans" cxnId="{11AC82CC-32D4-4818-B603-6F3CAF7F239A}">
      <dgm:prSet/>
      <dgm:spPr/>
      <dgm:t>
        <a:bodyPr/>
        <a:lstStyle/>
        <a:p>
          <a:endParaRPr lang="cs-CZ"/>
        </a:p>
      </dgm:t>
    </dgm:pt>
    <dgm:pt modelId="{9E9FBC0C-A897-47EF-AFB4-4DEB4B976ECE}">
      <dgm:prSet phldrT="[Text]"/>
      <dgm:spPr/>
      <dgm:t>
        <a:bodyPr/>
        <a:lstStyle/>
        <a:p>
          <a:r>
            <a:rPr lang="en-US" dirty="0" smtClean="0"/>
            <a:t>IPS</a:t>
          </a:r>
          <a:endParaRPr lang="cs-CZ" dirty="0"/>
        </a:p>
      </dgm:t>
    </dgm:pt>
    <dgm:pt modelId="{BBB28D9C-D9F2-47FB-8119-5E2AE276C0CA}" type="parTrans" cxnId="{A646563E-C734-46EF-80A2-0603D9C8BEF6}">
      <dgm:prSet/>
      <dgm:spPr/>
      <dgm:t>
        <a:bodyPr/>
        <a:lstStyle/>
        <a:p>
          <a:endParaRPr lang="cs-CZ"/>
        </a:p>
      </dgm:t>
    </dgm:pt>
    <dgm:pt modelId="{C4D041A1-31E4-4D94-A67D-63C44AAA1341}" type="sibTrans" cxnId="{A646563E-C734-46EF-80A2-0603D9C8BEF6}">
      <dgm:prSet/>
      <dgm:spPr/>
      <dgm:t>
        <a:bodyPr/>
        <a:lstStyle/>
        <a:p>
          <a:endParaRPr lang="cs-CZ"/>
        </a:p>
      </dgm:t>
    </dgm:pt>
    <dgm:pt modelId="{A8F8A3A5-8E02-4688-9385-7D8B84548D11}">
      <dgm:prSet phldrT="[Text]"/>
      <dgm:spPr/>
      <dgm:t>
        <a:bodyPr/>
        <a:lstStyle/>
        <a:p>
          <a:r>
            <a:rPr lang="en-US" dirty="0" smtClean="0"/>
            <a:t>NBA</a:t>
          </a:r>
          <a:endParaRPr lang="cs-CZ" dirty="0"/>
        </a:p>
      </dgm:t>
    </dgm:pt>
    <dgm:pt modelId="{9AB9DE3D-4A12-4533-A205-E8B1DC9D6790}" type="parTrans" cxnId="{A59506B6-4D33-4FE3-B8AA-8C5B15CA54C2}">
      <dgm:prSet/>
      <dgm:spPr/>
      <dgm:t>
        <a:bodyPr/>
        <a:lstStyle/>
        <a:p>
          <a:endParaRPr lang="cs-CZ"/>
        </a:p>
      </dgm:t>
    </dgm:pt>
    <dgm:pt modelId="{56FDE03F-D5C9-432F-B5FE-5A7F3B7F4B04}" type="sibTrans" cxnId="{A59506B6-4D33-4FE3-B8AA-8C5B15CA54C2}">
      <dgm:prSet/>
      <dgm:spPr/>
      <dgm:t>
        <a:bodyPr/>
        <a:lstStyle/>
        <a:p>
          <a:endParaRPr lang="cs-CZ"/>
        </a:p>
      </dgm:t>
    </dgm:pt>
    <dgm:pt modelId="{93016479-0028-408D-9983-B949553C4170}" type="pres">
      <dgm:prSet presAssocID="{2859489E-1CBA-4658-9129-760D6BD22E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45BFD66-8AD6-4AFB-9FFE-37AC9A0E8C1C}" type="pres">
      <dgm:prSet presAssocID="{6B6BA181-9015-478E-872C-1B94F05E4CAC}" presName="hierRoot1" presStyleCnt="0">
        <dgm:presLayoutVars>
          <dgm:hierBranch val="init"/>
        </dgm:presLayoutVars>
      </dgm:prSet>
      <dgm:spPr/>
    </dgm:pt>
    <dgm:pt modelId="{3D1DD62D-FCC6-411F-90E5-858E5ACDB2D3}" type="pres">
      <dgm:prSet presAssocID="{6B6BA181-9015-478E-872C-1B94F05E4CAC}" presName="rootComposite1" presStyleCnt="0"/>
      <dgm:spPr/>
    </dgm:pt>
    <dgm:pt modelId="{DC97ECBA-6436-4AD2-B441-F7827647AF88}" type="pres">
      <dgm:prSet presAssocID="{6B6BA181-9015-478E-872C-1B94F05E4CA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EC50472-E941-4E60-89AC-47BE06C8F55B}" type="pres">
      <dgm:prSet presAssocID="{6B6BA181-9015-478E-872C-1B94F05E4CAC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F1AA2C9-894E-4E53-AF4B-448667088993}" type="pres">
      <dgm:prSet presAssocID="{6B6BA181-9015-478E-872C-1B94F05E4CAC}" presName="hierChild2" presStyleCnt="0"/>
      <dgm:spPr/>
    </dgm:pt>
    <dgm:pt modelId="{930B3CAE-8D94-49F4-BADE-9A99C0DD0689}" type="pres">
      <dgm:prSet presAssocID="{DB697B6B-ACD3-4B1B-A577-675994F65CD3}" presName="Name37" presStyleLbl="parChTrans1D2" presStyleIdx="0" presStyleCnt="3"/>
      <dgm:spPr/>
      <dgm:t>
        <a:bodyPr/>
        <a:lstStyle/>
        <a:p>
          <a:endParaRPr lang="cs-CZ"/>
        </a:p>
      </dgm:t>
    </dgm:pt>
    <dgm:pt modelId="{C72C8EDD-44D2-45D8-92A7-5AF125B584C3}" type="pres">
      <dgm:prSet presAssocID="{90A704F3-68F4-4CE5-87BA-6ED7158BC0EB}" presName="hierRoot2" presStyleCnt="0">
        <dgm:presLayoutVars>
          <dgm:hierBranch val="init"/>
        </dgm:presLayoutVars>
      </dgm:prSet>
      <dgm:spPr/>
    </dgm:pt>
    <dgm:pt modelId="{B00B0C90-C853-466A-A076-BF7F7B3275BB}" type="pres">
      <dgm:prSet presAssocID="{90A704F3-68F4-4CE5-87BA-6ED7158BC0EB}" presName="rootComposite" presStyleCnt="0"/>
      <dgm:spPr/>
    </dgm:pt>
    <dgm:pt modelId="{92281ABE-8216-4C3B-B54F-47BB0A3192CC}" type="pres">
      <dgm:prSet presAssocID="{90A704F3-68F4-4CE5-87BA-6ED7158BC0E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82FC5A-348C-44AD-A0A1-74E86176B967}" type="pres">
      <dgm:prSet presAssocID="{90A704F3-68F4-4CE5-87BA-6ED7158BC0EB}" presName="rootConnector" presStyleLbl="node2" presStyleIdx="0" presStyleCnt="3"/>
      <dgm:spPr/>
      <dgm:t>
        <a:bodyPr/>
        <a:lstStyle/>
        <a:p>
          <a:endParaRPr lang="cs-CZ"/>
        </a:p>
      </dgm:t>
    </dgm:pt>
    <dgm:pt modelId="{6A2B4E97-AAB9-4142-AF93-6869551C99A6}" type="pres">
      <dgm:prSet presAssocID="{90A704F3-68F4-4CE5-87BA-6ED7158BC0EB}" presName="hierChild4" presStyleCnt="0"/>
      <dgm:spPr/>
    </dgm:pt>
    <dgm:pt modelId="{7FC9FEE8-F762-4238-8A79-D0F70E244BEB}" type="pres">
      <dgm:prSet presAssocID="{90A704F3-68F4-4CE5-87BA-6ED7158BC0EB}" presName="hierChild5" presStyleCnt="0"/>
      <dgm:spPr/>
    </dgm:pt>
    <dgm:pt modelId="{63E0FF4F-8780-48B1-9805-BF5845361A02}" type="pres">
      <dgm:prSet presAssocID="{BBB28D9C-D9F2-47FB-8119-5E2AE276C0CA}" presName="Name37" presStyleLbl="parChTrans1D2" presStyleIdx="1" presStyleCnt="3"/>
      <dgm:spPr/>
      <dgm:t>
        <a:bodyPr/>
        <a:lstStyle/>
        <a:p>
          <a:endParaRPr lang="cs-CZ"/>
        </a:p>
      </dgm:t>
    </dgm:pt>
    <dgm:pt modelId="{A0DA2B4B-04E8-4D6B-9118-AAF0E9CF467B}" type="pres">
      <dgm:prSet presAssocID="{9E9FBC0C-A897-47EF-AFB4-4DEB4B976ECE}" presName="hierRoot2" presStyleCnt="0">
        <dgm:presLayoutVars>
          <dgm:hierBranch val="init"/>
        </dgm:presLayoutVars>
      </dgm:prSet>
      <dgm:spPr/>
    </dgm:pt>
    <dgm:pt modelId="{7093122D-0E9E-4450-A26A-68A4ACA14366}" type="pres">
      <dgm:prSet presAssocID="{9E9FBC0C-A897-47EF-AFB4-4DEB4B976ECE}" presName="rootComposite" presStyleCnt="0"/>
      <dgm:spPr/>
    </dgm:pt>
    <dgm:pt modelId="{049A0A0D-6750-4F7B-A1BB-375DB4333F62}" type="pres">
      <dgm:prSet presAssocID="{9E9FBC0C-A897-47EF-AFB4-4DEB4B976EC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A6C28AB-7F96-4342-8404-FDFECE64F40D}" type="pres">
      <dgm:prSet presAssocID="{9E9FBC0C-A897-47EF-AFB4-4DEB4B976ECE}" presName="rootConnector" presStyleLbl="node2" presStyleIdx="1" presStyleCnt="3"/>
      <dgm:spPr/>
      <dgm:t>
        <a:bodyPr/>
        <a:lstStyle/>
        <a:p>
          <a:endParaRPr lang="cs-CZ"/>
        </a:p>
      </dgm:t>
    </dgm:pt>
    <dgm:pt modelId="{EEACF4BA-6570-403C-B655-3E64FC825156}" type="pres">
      <dgm:prSet presAssocID="{9E9FBC0C-A897-47EF-AFB4-4DEB4B976ECE}" presName="hierChild4" presStyleCnt="0"/>
      <dgm:spPr/>
    </dgm:pt>
    <dgm:pt modelId="{3C0040FF-C4E1-4D0F-BCD4-7638F4226771}" type="pres">
      <dgm:prSet presAssocID="{9E9FBC0C-A897-47EF-AFB4-4DEB4B976ECE}" presName="hierChild5" presStyleCnt="0"/>
      <dgm:spPr/>
    </dgm:pt>
    <dgm:pt modelId="{570B09DF-28F9-4D31-AF26-1E524BEE2D0B}" type="pres">
      <dgm:prSet presAssocID="{9AB9DE3D-4A12-4533-A205-E8B1DC9D6790}" presName="Name37" presStyleLbl="parChTrans1D2" presStyleIdx="2" presStyleCnt="3"/>
      <dgm:spPr/>
      <dgm:t>
        <a:bodyPr/>
        <a:lstStyle/>
        <a:p>
          <a:endParaRPr lang="cs-CZ"/>
        </a:p>
      </dgm:t>
    </dgm:pt>
    <dgm:pt modelId="{4AEA01FC-E33F-44B6-B3A5-26A8596DAC13}" type="pres">
      <dgm:prSet presAssocID="{A8F8A3A5-8E02-4688-9385-7D8B84548D11}" presName="hierRoot2" presStyleCnt="0">
        <dgm:presLayoutVars>
          <dgm:hierBranch val="init"/>
        </dgm:presLayoutVars>
      </dgm:prSet>
      <dgm:spPr/>
    </dgm:pt>
    <dgm:pt modelId="{2DD1ABCF-50AD-45C7-8431-79286679946A}" type="pres">
      <dgm:prSet presAssocID="{A8F8A3A5-8E02-4688-9385-7D8B84548D11}" presName="rootComposite" presStyleCnt="0"/>
      <dgm:spPr/>
    </dgm:pt>
    <dgm:pt modelId="{A72DF11E-EE1E-44D1-BE76-9F2762E22E90}" type="pres">
      <dgm:prSet presAssocID="{A8F8A3A5-8E02-4688-9385-7D8B84548D1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9F405D-0D44-4820-B9F6-0339B37B8C8D}" type="pres">
      <dgm:prSet presAssocID="{A8F8A3A5-8E02-4688-9385-7D8B84548D11}" presName="rootConnector" presStyleLbl="node2" presStyleIdx="2" presStyleCnt="3"/>
      <dgm:spPr/>
      <dgm:t>
        <a:bodyPr/>
        <a:lstStyle/>
        <a:p>
          <a:endParaRPr lang="cs-CZ"/>
        </a:p>
      </dgm:t>
    </dgm:pt>
    <dgm:pt modelId="{2AF0539E-DD8C-43A7-B33A-4530BBF66921}" type="pres">
      <dgm:prSet presAssocID="{A8F8A3A5-8E02-4688-9385-7D8B84548D11}" presName="hierChild4" presStyleCnt="0"/>
      <dgm:spPr/>
    </dgm:pt>
    <dgm:pt modelId="{F17A9EC5-3661-4D0F-8D2A-03F68F169A30}" type="pres">
      <dgm:prSet presAssocID="{A8F8A3A5-8E02-4688-9385-7D8B84548D11}" presName="hierChild5" presStyleCnt="0"/>
      <dgm:spPr/>
    </dgm:pt>
    <dgm:pt modelId="{77B946C9-C83B-48F4-BC8B-60F70B9DB6FA}" type="pres">
      <dgm:prSet presAssocID="{6B6BA181-9015-478E-872C-1B94F05E4CAC}" presName="hierChild3" presStyleCnt="0"/>
      <dgm:spPr/>
    </dgm:pt>
  </dgm:ptLst>
  <dgm:cxnLst>
    <dgm:cxn modelId="{A646563E-C734-46EF-80A2-0603D9C8BEF6}" srcId="{6B6BA181-9015-478E-872C-1B94F05E4CAC}" destId="{9E9FBC0C-A897-47EF-AFB4-4DEB4B976ECE}" srcOrd="1" destOrd="0" parTransId="{BBB28D9C-D9F2-47FB-8119-5E2AE276C0CA}" sibTransId="{C4D041A1-31E4-4D94-A67D-63C44AAA1341}"/>
    <dgm:cxn modelId="{0D305E79-547F-48D6-8A16-B6B1A3BA3177}" type="presOf" srcId="{A8F8A3A5-8E02-4688-9385-7D8B84548D11}" destId="{619F405D-0D44-4820-B9F6-0339B37B8C8D}" srcOrd="1" destOrd="0" presId="urn:microsoft.com/office/officeart/2005/8/layout/orgChart1"/>
    <dgm:cxn modelId="{CDA9DD7F-2E86-41C0-8D79-DE5430F83092}" type="presOf" srcId="{DB697B6B-ACD3-4B1B-A577-675994F65CD3}" destId="{930B3CAE-8D94-49F4-BADE-9A99C0DD0689}" srcOrd="0" destOrd="0" presId="urn:microsoft.com/office/officeart/2005/8/layout/orgChart1"/>
    <dgm:cxn modelId="{FF7D3480-5B1E-4A52-9EC1-4C418A93BFBF}" type="presOf" srcId="{6B6BA181-9015-478E-872C-1B94F05E4CAC}" destId="{DC97ECBA-6436-4AD2-B441-F7827647AF88}" srcOrd="0" destOrd="0" presId="urn:microsoft.com/office/officeart/2005/8/layout/orgChart1"/>
    <dgm:cxn modelId="{750E6DC7-3C0F-45D2-A2EC-8F7CE50BB5D6}" type="presOf" srcId="{90A704F3-68F4-4CE5-87BA-6ED7158BC0EB}" destId="{4082FC5A-348C-44AD-A0A1-74E86176B967}" srcOrd="1" destOrd="0" presId="urn:microsoft.com/office/officeart/2005/8/layout/orgChart1"/>
    <dgm:cxn modelId="{6994B864-6846-473E-AAD1-3BD5B56EEA6B}" type="presOf" srcId="{A8F8A3A5-8E02-4688-9385-7D8B84548D11}" destId="{A72DF11E-EE1E-44D1-BE76-9F2762E22E90}" srcOrd="0" destOrd="0" presId="urn:microsoft.com/office/officeart/2005/8/layout/orgChart1"/>
    <dgm:cxn modelId="{355E1201-9032-4D2B-A0A1-72F5A006F8BE}" type="presOf" srcId="{BBB28D9C-D9F2-47FB-8119-5E2AE276C0CA}" destId="{63E0FF4F-8780-48B1-9805-BF5845361A02}" srcOrd="0" destOrd="0" presId="urn:microsoft.com/office/officeart/2005/8/layout/orgChart1"/>
    <dgm:cxn modelId="{D678AA1E-FB87-46B7-8FE7-892ABD26931A}" srcId="{2859489E-1CBA-4658-9129-760D6BD22E38}" destId="{6B6BA181-9015-478E-872C-1B94F05E4CAC}" srcOrd="0" destOrd="0" parTransId="{D0F4307B-2045-4092-8387-9EB99BACEDEB}" sibTransId="{E22C3908-36BB-4211-A736-0F160AF11D62}"/>
    <dgm:cxn modelId="{F13A3391-4760-4BFF-B8EF-E766FB43EC9C}" type="presOf" srcId="{9E9FBC0C-A897-47EF-AFB4-4DEB4B976ECE}" destId="{049A0A0D-6750-4F7B-A1BB-375DB4333F62}" srcOrd="0" destOrd="0" presId="urn:microsoft.com/office/officeart/2005/8/layout/orgChart1"/>
    <dgm:cxn modelId="{F78B8F83-3A3E-41DB-9666-C95029194C78}" type="presOf" srcId="{6B6BA181-9015-478E-872C-1B94F05E4CAC}" destId="{BEC50472-E941-4E60-89AC-47BE06C8F55B}" srcOrd="1" destOrd="0" presId="urn:microsoft.com/office/officeart/2005/8/layout/orgChart1"/>
    <dgm:cxn modelId="{175E60CC-CDF3-4F5B-A97A-1DB70E6338EA}" type="presOf" srcId="{90A704F3-68F4-4CE5-87BA-6ED7158BC0EB}" destId="{92281ABE-8216-4C3B-B54F-47BB0A3192CC}" srcOrd="0" destOrd="0" presId="urn:microsoft.com/office/officeart/2005/8/layout/orgChart1"/>
    <dgm:cxn modelId="{FD4252A3-7725-4D8F-9571-03ACA925C771}" type="presOf" srcId="{9E9FBC0C-A897-47EF-AFB4-4DEB4B976ECE}" destId="{DA6C28AB-7F96-4342-8404-FDFECE64F40D}" srcOrd="1" destOrd="0" presId="urn:microsoft.com/office/officeart/2005/8/layout/orgChart1"/>
    <dgm:cxn modelId="{A59506B6-4D33-4FE3-B8AA-8C5B15CA54C2}" srcId="{6B6BA181-9015-478E-872C-1B94F05E4CAC}" destId="{A8F8A3A5-8E02-4688-9385-7D8B84548D11}" srcOrd="2" destOrd="0" parTransId="{9AB9DE3D-4A12-4533-A205-E8B1DC9D6790}" sibTransId="{56FDE03F-D5C9-432F-B5FE-5A7F3B7F4B04}"/>
    <dgm:cxn modelId="{EC69C232-E428-46E3-9BC1-FF1B769339AE}" type="presOf" srcId="{9AB9DE3D-4A12-4533-A205-E8B1DC9D6790}" destId="{570B09DF-28F9-4D31-AF26-1E524BEE2D0B}" srcOrd="0" destOrd="0" presId="urn:microsoft.com/office/officeart/2005/8/layout/orgChart1"/>
    <dgm:cxn modelId="{11AC82CC-32D4-4818-B603-6F3CAF7F239A}" srcId="{6B6BA181-9015-478E-872C-1B94F05E4CAC}" destId="{90A704F3-68F4-4CE5-87BA-6ED7158BC0EB}" srcOrd="0" destOrd="0" parTransId="{DB697B6B-ACD3-4B1B-A577-675994F65CD3}" sibTransId="{AF128B63-1E13-43E4-B0EA-7B0B3D200BAC}"/>
    <dgm:cxn modelId="{5DA2067C-BDAB-4FA7-94D3-9F8531958BB7}" type="presOf" srcId="{2859489E-1CBA-4658-9129-760D6BD22E38}" destId="{93016479-0028-408D-9983-B949553C4170}" srcOrd="0" destOrd="0" presId="urn:microsoft.com/office/officeart/2005/8/layout/orgChart1"/>
    <dgm:cxn modelId="{BDF30DD0-748F-405E-BA87-E62523FD0FC0}" type="presParOf" srcId="{93016479-0028-408D-9983-B949553C4170}" destId="{245BFD66-8AD6-4AFB-9FFE-37AC9A0E8C1C}" srcOrd="0" destOrd="0" presId="urn:microsoft.com/office/officeart/2005/8/layout/orgChart1"/>
    <dgm:cxn modelId="{3F0974D6-E37A-4DD0-A6DE-A15FBD283CBD}" type="presParOf" srcId="{245BFD66-8AD6-4AFB-9FFE-37AC9A0E8C1C}" destId="{3D1DD62D-FCC6-411F-90E5-858E5ACDB2D3}" srcOrd="0" destOrd="0" presId="urn:microsoft.com/office/officeart/2005/8/layout/orgChart1"/>
    <dgm:cxn modelId="{D684EBAF-AD2F-46F8-A0E3-3C46E92353A6}" type="presParOf" srcId="{3D1DD62D-FCC6-411F-90E5-858E5ACDB2D3}" destId="{DC97ECBA-6436-4AD2-B441-F7827647AF88}" srcOrd="0" destOrd="0" presId="urn:microsoft.com/office/officeart/2005/8/layout/orgChart1"/>
    <dgm:cxn modelId="{C9AF9229-4F73-4C43-8F18-F717E13126FD}" type="presParOf" srcId="{3D1DD62D-FCC6-411F-90E5-858E5ACDB2D3}" destId="{BEC50472-E941-4E60-89AC-47BE06C8F55B}" srcOrd="1" destOrd="0" presId="urn:microsoft.com/office/officeart/2005/8/layout/orgChart1"/>
    <dgm:cxn modelId="{FAF720F2-3612-4FE5-948C-CB9DCC8079CB}" type="presParOf" srcId="{245BFD66-8AD6-4AFB-9FFE-37AC9A0E8C1C}" destId="{DF1AA2C9-894E-4E53-AF4B-448667088993}" srcOrd="1" destOrd="0" presId="urn:microsoft.com/office/officeart/2005/8/layout/orgChart1"/>
    <dgm:cxn modelId="{20DB9BB4-F9FC-434D-A556-F1AC72D2FC2D}" type="presParOf" srcId="{DF1AA2C9-894E-4E53-AF4B-448667088993}" destId="{930B3CAE-8D94-49F4-BADE-9A99C0DD0689}" srcOrd="0" destOrd="0" presId="urn:microsoft.com/office/officeart/2005/8/layout/orgChart1"/>
    <dgm:cxn modelId="{9D1EAE20-7F60-4C1F-A3ED-591058D1EBCD}" type="presParOf" srcId="{DF1AA2C9-894E-4E53-AF4B-448667088993}" destId="{C72C8EDD-44D2-45D8-92A7-5AF125B584C3}" srcOrd="1" destOrd="0" presId="urn:microsoft.com/office/officeart/2005/8/layout/orgChart1"/>
    <dgm:cxn modelId="{6C6EB1E0-3B23-46EC-817F-D4A9251A128F}" type="presParOf" srcId="{C72C8EDD-44D2-45D8-92A7-5AF125B584C3}" destId="{B00B0C90-C853-466A-A076-BF7F7B3275BB}" srcOrd="0" destOrd="0" presId="urn:microsoft.com/office/officeart/2005/8/layout/orgChart1"/>
    <dgm:cxn modelId="{5AC018D1-54A3-4247-B7D1-00775C5815DF}" type="presParOf" srcId="{B00B0C90-C853-466A-A076-BF7F7B3275BB}" destId="{92281ABE-8216-4C3B-B54F-47BB0A3192CC}" srcOrd="0" destOrd="0" presId="urn:microsoft.com/office/officeart/2005/8/layout/orgChart1"/>
    <dgm:cxn modelId="{9B205318-44C0-4210-96AA-18762434C0F4}" type="presParOf" srcId="{B00B0C90-C853-466A-A076-BF7F7B3275BB}" destId="{4082FC5A-348C-44AD-A0A1-74E86176B967}" srcOrd="1" destOrd="0" presId="urn:microsoft.com/office/officeart/2005/8/layout/orgChart1"/>
    <dgm:cxn modelId="{4CBA7E89-0724-42B2-98A8-767D81A704FC}" type="presParOf" srcId="{C72C8EDD-44D2-45D8-92A7-5AF125B584C3}" destId="{6A2B4E97-AAB9-4142-AF93-6869551C99A6}" srcOrd="1" destOrd="0" presId="urn:microsoft.com/office/officeart/2005/8/layout/orgChart1"/>
    <dgm:cxn modelId="{4C132301-6E6F-42DD-BFE9-1A4E0892495A}" type="presParOf" srcId="{C72C8EDD-44D2-45D8-92A7-5AF125B584C3}" destId="{7FC9FEE8-F762-4238-8A79-D0F70E244BEB}" srcOrd="2" destOrd="0" presId="urn:microsoft.com/office/officeart/2005/8/layout/orgChart1"/>
    <dgm:cxn modelId="{75F62854-E3C9-4E61-8020-53499C755699}" type="presParOf" srcId="{DF1AA2C9-894E-4E53-AF4B-448667088993}" destId="{63E0FF4F-8780-48B1-9805-BF5845361A02}" srcOrd="2" destOrd="0" presId="urn:microsoft.com/office/officeart/2005/8/layout/orgChart1"/>
    <dgm:cxn modelId="{23143FF6-C41F-4727-B28E-65862294F6F5}" type="presParOf" srcId="{DF1AA2C9-894E-4E53-AF4B-448667088993}" destId="{A0DA2B4B-04E8-4D6B-9118-AAF0E9CF467B}" srcOrd="3" destOrd="0" presId="urn:microsoft.com/office/officeart/2005/8/layout/orgChart1"/>
    <dgm:cxn modelId="{1C51BD4F-A604-4051-A4FF-2DB91105FE4F}" type="presParOf" srcId="{A0DA2B4B-04E8-4D6B-9118-AAF0E9CF467B}" destId="{7093122D-0E9E-4450-A26A-68A4ACA14366}" srcOrd="0" destOrd="0" presId="urn:microsoft.com/office/officeart/2005/8/layout/orgChart1"/>
    <dgm:cxn modelId="{C6AFC261-FC29-44A6-9030-A3F9AFEB1A08}" type="presParOf" srcId="{7093122D-0E9E-4450-A26A-68A4ACA14366}" destId="{049A0A0D-6750-4F7B-A1BB-375DB4333F62}" srcOrd="0" destOrd="0" presId="urn:microsoft.com/office/officeart/2005/8/layout/orgChart1"/>
    <dgm:cxn modelId="{328208CB-4538-4C4F-B140-9F7BB367A11B}" type="presParOf" srcId="{7093122D-0E9E-4450-A26A-68A4ACA14366}" destId="{DA6C28AB-7F96-4342-8404-FDFECE64F40D}" srcOrd="1" destOrd="0" presId="urn:microsoft.com/office/officeart/2005/8/layout/orgChart1"/>
    <dgm:cxn modelId="{8BA38D6B-12AF-4CB6-B63D-5A0DB1565F1C}" type="presParOf" srcId="{A0DA2B4B-04E8-4D6B-9118-AAF0E9CF467B}" destId="{EEACF4BA-6570-403C-B655-3E64FC825156}" srcOrd="1" destOrd="0" presId="urn:microsoft.com/office/officeart/2005/8/layout/orgChart1"/>
    <dgm:cxn modelId="{A19F5A48-FE7E-4E24-A835-03F285C1914B}" type="presParOf" srcId="{A0DA2B4B-04E8-4D6B-9118-AAF0E9CF467B}" destId="{3C0040FF-C4E1-4D0F-BCD4-7638F4226771}" srcOrd="2" destOrd="0" presId="urn:microsoft.com/office/officeart/2005/8/layout/orgChart1"/>
    <dgm:cxn modelId="{E8074B6D-EF6C-41AA-804D-93EAF9239601}" type="presParOf" srcId="{DF1AA2C9-894E-4E53-AF4B-448667088993}" destId="{570B09DF-28F9-4D31-AF26-1E524BEE2D0B}" srcOrd="4" destOrd="0" presId="urn:microsoft.com/office/officeart/2005/8/layout/orgChart1"/>
    <dgm:cxn modelId="{D5DD9296-6CAE-4119-B7F8-23092477781A}" type="presParOf" srcId="{DF1AA2C9-894E-4E53-AF4B-448667088993}" destId="{4AEA01FC-E33F-44B6-B3A5-26A8596DAC13}" srcOrd="5" destOrd="0" presId="urn:microsoft.com/office/officeart/2005/8/layout/orgChart1"/>
    <dgm:cxn modelId="{D56170E8-3BAC-4BA4-B31D-4625DBD65C6C}" type="presParOf" srcId="{4AEA01FC-E33F-44B6-B3A5-26A8596DAC13}" destId="{2DD1ABCF-50AD-45C7-8431-79286679946A}" srcOrd="0" destOrd="0" presId="urn:microsoft.com/office/officeart/2005/8/layout/orgChart1"/>
    <dgm:cxn modelId="{3F6E8EA8-80B3-48BB-9691-FB60DCBD4123}" type="presParOf" srcId="{2DD1ABCF-50AD-45C7-8431-79286679946A}" destId="{A72DF11E-EE1E-44D1-BE76-9F2762E22E90}" srcOrd="0" destOrd="0" presId="urn:microsoft.com/office/officeart/2005/8/layout/orgChart1"/>
    <dgm:cxn modelId="{9A21739C-B05E-4FFC-8EE1-EC893B37D015}" type="presParOf" srcId="{2DD1ABCF-50AD-45C7-8431-79286679946A}" destId="{619F405D-0D44-4820-B9F6-0339B37B8C8D}" srcOrd="1" destOrd="0" presId="urn:microsoft.com/office/officeart/2005/8/layout/orgChart1"/>
    <dgm:cxn modelId="{E505A596-9B5F-489E-AF66-CC8CF7FD015A}" type="presParOf" srcId="{4AEA01FC-E33F-44B6-B3A5-26A8596DAC13}" destId="{2AF0539E-DD8C-43A7-B33A-4530BBF66921}" srcOrd="1" destOrd="0" presId="urn:microsoft.com/office/officeart/2005/8/layout/orgChart1"/>
    <dgm:cxn modelId="{41CBFC05-0CC9-445B-B1B3-5FA7AD7B15E3}" type="presParOf" srcId="{4AEA01FC-E33F-44B6-B3A5-26A8596DAC13}" destId="{F17A9EC5-3661-4D0F-8D2A-03F68F169A30}" srcOrd="2" destOrd="0" presId="urn:microsoft.com/office/officeart/2005/8/layout/orgChart1"/>
    <dgm:cxn modelId="{FBA99C7A-59A4-4029-90D8-8A324791E723}" type="presParOf" srcId="{245BFD66-8AD6-4AFB-9FFE-37AC9A0E8C1C}" destId="{77B946C9-C83B-48F4-BC8B-60F70B9DB6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268532-3564-4707-A548-2791E3E132BE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0337E6-14F0-4042-921A-1D9F32FF7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73E84E-A06B-4A48-8881-EA72CBAFC6C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Když například někdo jezdí od domu k domu s velkým svazkem klíčů a zkouší, jestli by se mu nepodařilo nějaký dům otevřít. V počítačové síti se této hrozbě říká slovníkový útok – útočník se snaží uhodnout heslo a používá k tomu seznam často používaných hesel – analogie ke svazku klíčů. Tento druh útoku je velmi často používaný a nebezpečný. Chytrý útočník se z pohledu ostatních bezpečnostních nástrojů chová zcela normálně. </a:t>
            </a:r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34C8F2-AB24-40A1-9BCE-5955F3F7060C}" type="slidenum">
              <a:rPr lang="en-US" altLang="ja-JP"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Systém si postupně buduje profil typického chování jednotlivých domů – kdo do něj chodí, kolik lidí ho typicky navštěvuje a kdy, kdy je rozsvíceno apod. 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Díky tomu dokáže systém rozpoznat, kdy se začne dít něco podezřelého. Například když se standardní obytný domek změní v zařízení zcela jiného charakteru.</a:t>
            </a:r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59B264-FE3C-4A19-A0EA-54E1594B052D}" type="slidenum">
              <a:rPr lang="en-US" altLang="ja-JP"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FBE7-C012-43E1-81B1-A665B5A1B791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D711-5724-4F5E-926B-D29DCA74FD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FBE5-CA6F-4789-A9AD-D26B41FD20C9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F06B-6461-49B0-9C3C-28626ACC99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8922-0288-488A-BF8E-0D7D12E62F77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94C0-D412-4216-A902-F7DC067C0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30A0-2C3A-461C-A720-0DEF3ABB147A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6C94-3A19-4409-A885-E06AAB992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2013760F-AE06-4D13-A54F-990D77E0CDB7}" type="datetimeFigureOut">
              <a:rPr lang="cs-CZ"/>
              <a:pPr>
                <a:defRPr/>
              </a:pPr>
              <a:t>3.12.2010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AEFB-BD6B-4CAD-B534-48AA4A2A6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5855-E155-4228-8814-CAC87FAD8860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1A80-7F07-435A-A38F-0FA616A727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7827-27DA-4664-A91B-17F330372C5B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D67F-3A21-4022-975A-00F96E3755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3D0F-6318-4594-A80B-3892EAD6CFDC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8BF9-E458-4F04-9898-4D4781DDA3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BFD0-28E4-4C8C-A194-BAF1F7691604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DCAB-210B-4DE8-A234-75F5B6BF9D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510C-83DD-4DF1-9D00-810C5A75EC89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E7C1-05AB-4E51-BC7C-7E0CEB99F4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312F-1464-4831-A618-C059FB5DFB11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5F45-5FB9-4A98-B9F6-7AC04ABBA2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2B95-DB9A-40CA-AFA6-AA6C4ABE1532}" type="datetimeFigureOut">
              <a:rPr lang="cs-CZ"/>
              <a:pPr>
                <a:defRPr/>
              </a:pPr>
              <a:t>3.12.2010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60EB-D694-4979-98E0-155D474528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69230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Titulek 1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Titulek 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2D190E-29A1-4819-B822-F26976749C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info@advaict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12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11" Type="http://schemas.openxmlformats.org/officeDocument/2006/relationships/image" Target="../media/image17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brázek 7" descr="sablona_P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Obrázek 2" descr="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578475"/>
            <a:ext cx="2063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23850" y="3933825"/>
            <a:ext cx="6224588" cy="57467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1800" b="1" dirty="0" err="1" smtClean="0">
                <a:solidFill>
                  <a:schemeClr val="bg1">
                    <a:lumMod val="50000"/>
                  </a:schemeClr>
                </a:solidFill>
                <a:cs typeface="Lucida Sans Unicode" pitchFamily="34" charset="0"/>
              </a:rPr>
              <a:t>FlowMon</a:t>
            </a:r>
            <a:r>
              <a:rPr lang="cs-CZ" sz="1800" b="1" dirty="0" smtClean="0">
                <a:solidFill>
                  <a:schemeClr val="bg1">
                    <a:lumMod val="50000"/>
                  </a:schemeClr>
                </a:solidFill>
                <a:cs typeface="Lucida Sans Unicode" pitchFamily="34" charset="0"/>
              </a:rPr>
              <a:t> ADS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  <a:cs typeface="Lucida Sans Unicode" pitchFamily="34" charset="0"/>
              </a:rPr>
              <a:t/>
            </a:r>
            <a:br>
              <a:rPr lang="cs-CZ" sz="1800" dirty="0" smtClean="0">
                <a:solidFill>
                  <a:schemeClr val="bg1">
                    <a:lumMod val="50000"/>
                  </a:schemeClr>
                </a:solidFill>
                <a:cs typeface="Lucida Sans Unicode" pitchFamily="34" charset="0"/>
              </a:rPr>
            </a:br>
            <a:endParaRPr lang="cs-CZ" sz="1800" dirty="0" smtClean="0">
              <a:solidFill>
                <a:schemeClr val="bg1">
                  <a:lumMod val="50000"/>
                </a:schemeClr>
              </a:solidFill>
              <a:cs typeface="Lucida Sans Unicode" pitchFamily="34" charset="0"/>
            </a:endParaRPr>
          </a:p>
        </p:txBody>
      </p:sp>
      <p:pic>
        <p:nvPicPr>
          <p:cNvPr id="15364" name="Obrázek 6" descr="A-zna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9650" y="908050"/>
            <a:ext cx="221138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246188" y="2801938"/>
            <a:ext cx="4149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2000">
                <a:solidFill>
                  <a:srgbClr val="00225B"/>
                </a:solidFill>
                <a:ea typeface="Arial" charset="0"/>
                <a:cs typeface="Times New Roman" pitchFamily="18" charset="0"/>
              </a:rPr>
              <a:t>Správa IT infrastruktury:</a:t>
            </a:r>
            <a:endParaRPr lang="cs-CZ" sz="1000">
              <a:ea typeface="Arial" charset="0"/>
              <a:cs typeface="Times New Roman" pitchFamily="18" charset="0"/>
            </a:endParaRPr>
          </a:p>
          <a:p>
            <a:pPr algn="ctr" eaLnBrk="0" hangingPunct="0"/>
            <a:r>
              <a:rPr lang="cs-CZ" sz="2000">
                <a:solidFill>
                  <a:srgbClr val="0076BD"/>
                </a:solidFill>
                <a:ea typeface="Arial" charset="0"/>
                <a:cs typeface="Times New Roman" pitchFamily="18" charset="0"/>
              </a:rPr>
              <a:t>lépe, snadněji, bezpečněji a levněji</a:t>
            </a:r>
            <a:endParaRPr lang="cs-CZ" sz="2800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AdvaICT, a.s.</a:t>
            </a:r>
          </a:p>
        </p:txBody>
      </p:sp>
      <p:sp>
        <p:nvSpPr>
          <p:cNvPr id="27650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Efektivnější procesy a bezpečnější infrastruktur</a:t>
            </a:r>
            <a:r>
              <a:rPr lang="cs-CZ" sz="2800" smtClean="0"/>
              <a:t>a</a:t>
            </a:r>
            <a:endParaRPr lang="en-US" sz="2800" smtClean="0"/>
          </a:p>
          <a:p>
            <a:pPr lvl="1"/>
            <a:r>
              <a:rPr lang="en-US" sz="2400" smtClean="0"/>
              <a:t>Odhalte problémy dříve než je nelze přehlédnout</a:t>
            </a:r>
          </a:p>
          <a:p>
            <a:pPr lvl="1"/>
            <a:r>
              <a:rPr lang="en-US" sz="2400" smtClean="0"/>
              <a:t>Úsporu nákladů a zvýšení produktivity</a:t>
            </a:r>
          </a:p>
          <a:p>
            <a:pPr lvl="1"/>
            <a:r>
              <a:rPr lang="en-US" sz="2400" smtClean="0"/>
              <a:t>Snížením pracnosti správy IT infrastruktury</a:t>
            </a:r>
          </a:p>
          <a:p>
            <a:pPr lvl="1"/>
            <a:r>
              <a:rPr lang="en-US" sz="2400" smtClean="0"/>
              <a:t>Dohledem nad využitím sítě zaměstnanci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8313" y="620713"/>
            <a:ext cx="4175125" cy="406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Shrnutí</a:t>
            </a:r>
            <a:endParaRPr lang="cs-CZ" dirty="0">
              <a:latin typeface="+mj-lt"/>
              <a:ea typeface="+mj-ea"/>
              <a:cs typeface="+mj-cs"/>
            </a:endParaRPr>
          </a:p>
        </p:txBody>
      </p:sp>
      <p:pic>
        <p:nvPicPr>
          <p:cNvPr id="27652" name="Obrázek 4" descr="mnsvis_atractive_examp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027488"/>
            <a:ext cx="528637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5738"/>
            <a:ext cx="5770563" cy="3473450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endParaRPr lang="cs-CZ" sz="1400" b="1" smtClean="0"/>
          </a:p>
          <a:p>
            <a:pPr>
              <a:spcBef>
                <a:spcPts val="600"/>
              </a:spcBef>
              <a:buFontTx/>
              <a:buNone/>
            </a:pPr>
            <a:r>
              <a:rPr lang="en-US" sz="1400" b="1" smtClean="0"/>
              <a:t>Pavel </a:t>
            </a:r>
            <a:r>
              <a:rPr lang="cs-CZ" sz="1400" b="1" smtClean="0"/>
              <a:t>Minařík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cs-CZ" sz="1400" b="1" smtClean="0">
                <a:solidFill>
                  <a:schemeClr val="accent2"/>
                </a:solidFill>
                <a:hlinkClick r:id="rId2"/>
              </a:rPr>
              <a:t>pavel.minarik@advaict.com</a:t>
            </a:r>
            <a:endParaRPr lang="cs-CZ" sz="1400" smtClean="0"/>
          </a:p>
          <a:p>
            <a:pPr>
              <a:spcBef>
                <a:spcPts val="600"/>
              </a:spcBef>
              <a:buFontTx/>
              <a:buNone/>
            </a:pPr>
            <a:r>
              <a:rPr lang="cs-CZ" sz="1400" smtClean="0"/>
              <a:t>Managing director</a:t>
            </a:r>
          </a:p>
          <a:p>
            <a:pPr>
              <a:spcBef>
                <a:spcPts val="600"/>
              </a:spcBef>
              <a:buFontTx/>
              <a:buNone/>
            </a:pPr>
            <a:endParaRPr lang="en-US" sz="1400" b="1" smtClean="0"/>
          </a:p>
          <a:p>
            <a:pPr>
              <a:spcBef>
                <a:spcPts val="600"/>
              </a:spcBef>
              <a:buFontTx/>
              <a:buNone/>
            </a:pPr>
            <a:r>
              <a:rPr lang="cs-CZ" sz="1400" b="1" smtClean="0"/>
              <a:t>AdvaICT, a. s.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cs-CZ" sz="1400" smtClean="0"/>
              <a:t>Jundrovská 618/31, 624 00 Brno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cs-CZ" sz="1400" smtClean="0"/>
              <a:t>Czech Republic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cs-CZ" sz="1400" smtClean="0"/>
              <a:t>tel.: +420 511 112 170,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cs-CZ" sz="1400" b="1" smtClean="0">
                <a:solidFill>
                  <a:schemeClr val="accent2"/>
                </a:solidFill>
                <a:hlinkClick r:id="rId2"/>
              </a:rPr>
              <a:t>info@advaict.com</a:t>
            </a:r>
            <a:r>
              <a:rPr lang="cs-CZ" sz="1400" smtClean="0"/>
              <a:t>, </a:t>
            </a:r>
            <a:r>
              <a:rPr lang="cs-CZ" sz="1400" b="1" smtClean="0">
                <a:solidFill>
                  <a:schemeClr val="accent2"/>
                </a:solidFill>
              </a:rPr>
              <a:t>www.advaict.com</a:t>
            </a:r>
          </a:p>
        </p:txBody>
      </p:sp>
      <p:pic>
        <p:nvPicPr>
          <p:cNvPr id="28675" name="Obrázek 8" descr="A-zna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200" y="4005263"/>
            <a:ext cx="15414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5299075" y="5411788"/>
            <a:ext cx="295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400">
                <a:solidFill>
                  <a:srgbClr val="00225B"/>
                </a:solidFill>
                <a:ea typeface="Arial" charset="0"/>
                <a:cs typeface="Times New Roman" pitchFamily="18" charset="0"/>
              </a:rPr>
              <a:t>Správa IT infrastruktury:</a:t>
            </a:r>
            <a:endParaRPr lang="cs-CZ" sz="800">
              <a:ea typeface="Arial" charset="0"/>
              <a:cs typeface="Times New Roman" pitchFamily="18" charset="0"/>
            </a:endParaRPr>
          </a:p>
          <a:p>
            <a:pPr algn="ctr" eaLnBrk="0" hangingPunct="0"/>
            <a:r>
              <a:rPr lang="cs-CZ" sz="1400">
                <a:solidFill>
                  <a:srgbClr val="0076BD"/>
                </a:solidFill>
                <a:ea typeface="Arial" charset="0"/>
                <a:cs typeface="Times New Roman" pitchFamily="18" charset="0"/>
              </a:rPr>
              <a:t>lépe, snadněji, bezpečněji a levněji</a:t>
            </a:r>
            <a:endParaRPr lang="cs-CZ" sz="1400">
              <a:ea typeface="Arial" charset="0"/>
              <a:cs typeface="Times New Roman" pitchFamily="18" charset="0"/>
            </a:endParaRPr>
          </a:p>
        </p:txBody>
      </p:sp>
      <p:pic>
        <p:nvPicPr>
          <p:cNvPr id="28677" name="Picture 4" descr="D:\TVORBA\AdavICT\sablona_wor\img\patic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Obrázek 9" descr="modra_sipk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4150"/>
            <a:ext cx="8172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457200" y="404813"/>
            <a:ext cx="8229600" cy="4953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Kontakt</a:t>
            </a:r>
            <a:endParaRPr lang="cs-CZ" sz="2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465513"/>
            <a:ext cx="3929062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AdvaICT, a.s.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214938" y="3571875"/>
            <a:ext cx="3929062" cy="2857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412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smtClean="0"/>
              <a:t>Založena v roce</a:t>
            </a:r>
            <a:r>
              <a:rPr lang="en-US" sz="2800" smtClean="0"/>
              <a:t> 2006</a:t>
            </a:r>
          </a:p>
          <a:p>
            <a:r>
              <a:rPr lang="cs-CZ" sz="2800" smtClean="0"/>
              <a:t>Spin-off Masarykovy univerzity</a:t>
            </a:r>
          </a:p>
          <a:p>
            <a:r>
              <a:rPr lang="cs-CZ" sz="2800" smtClean="0"/>
              <a:t>Předmět činnosti</a:t>
            </a:r>
            <a:endParaRPr lang="en-US" sz="2800" smtClean="0"/>
          </a:p>
          <a:p>
            <a:pPr lvl="1"/>
            <a:r>
              <a:rPr lang="en-US" sz="2400" b="1" smtClean="0"/>
              <a:t>Network Behavior Analysis</a:t>
            </a:r>
            <a:endParaRPr lang="cs-CZ" sz="2400" b="1" smtClean="0"/>
          </a:p>
          <a:p>
            <a:r>
              <a:rPr lang="cs-CZ" sz="2800" smtClean="0"/>
              <a:t>Silné akademické zázemí, spolupráce s řadou vědeckovýzkumných institucí</a:t>
            </a:r>
            <a:endParaRPr lang="en-US" sz="2800" smtClean="0"/>
          </a:p>
          <a:p>
            <a:r>
              <a:rPr lang="cs-CZ" sz="2800" smtClean="0"/>
              <a:t>Produkty uvedeny na trh v 03</a:t>
            </a:r>
            <a:r>
              <a:rPr lang="en-US" sz="2800" smtClean="0"/>
              <a:t>/2010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8313" y="620713"/>
            <a:ext cx="4175125" cy="406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Představení společnosti</a:t>
            </a:r>
            <a:endParaRPr lang="cs-CZ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AdvaICT, a.s.</a:t>
            </a:r>
          </a:p>
        </p:txBody>
      </p:sp>
      <p:sp>
        <p:nvSpPr>
          <p:cNvPr id="18434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smtClean="0"/>
              <a:t>Jasně definovaný segment trhu</a:t>
            </a:r>
            <a:r>
              <a:rPr lang="en-US" sz="2800" smtClean="0"/>
              <a:t> </a:t>
            </a:r>
            <a:r>
              <a:rPr lang="cs-CZ" sz="2800" smtClean="0"/>
              <a:t>(</a:t>
            </a:r>
            <a:r>
              <a:rPr lang="en-US" sz="2800" smtClean="0"/>
              <a:t>Gartner</a:t>
            </a:r>
            <a:r>
              <a:rPr lang="cs-CZ" sz="2800" smtClean="0"/>
              <a:t>)</a:t>
            </a:r>
            <a:endParaRPr lang="en-US" sz="2800" smtClean="0"/>
          </a:p>
          <a:p>
            <a:r>
              <a:rPr lang="cs-CZ" sz="2800" smtClean="0"/>
              <a:t>Zabezpečená síť</a:t>
            </a:r>
            <a:r>
              <a:rPr lang="en-US" sz="2800" smtClean="0"/>
              <a:t> = Firewall + IPS + NBA</a:t>
            </a:r>
          </a:p>
          <a:p>
            <a:pPr lvl="1" algn="just"/>
            <a:r>
              <a:rPr lang="cs-CZ" sz="2000" smtClean="0"/>
              <a:t>„</a:t>
            </a:r>
            <a:r>
              <a:rPr lang="en-US" sz="2000" smtClean="0"/>
              <a:t>After you have successfully deployed firewalls and intrusion prevention systems with appropriate processes for tuning, analysis and remediation, you should consider NBA to identify network events and behavior that are </a:t>
            </a:r>
            <a:r>
              <a:rPr lang="en-US" sz="2000" b="1" smtClean="0"/>
              <a:t>undetectable using other techniques</a:t>
            </a:r>
            <a:r>
              <a:rPr lang="en-US" sz="2000" smtClean="0"/>
              <a:t>.</a:t>
            </a:r>
            <a:r>
              <a:rPr lang="cs-CZ" sz="2000" smtClean="0"/>
              <a:t>“</a:t>
            </a:r>
            <a:endParaRPr lang="en-US" sz="200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468313" y="620713"/>
            <a:ext cx="4175125" cy="406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Network Behavior Analysis (NBA)</a:t>
            </a:r>
            <a:endParaRPr lang="cs-CZ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4214810" y="3429000"/>
          <a:ext cx="4833950" cy="322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71500" y="5786438"/>
            <a:ext cx="8001000" cy="62865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Network </a:t>
            </a:r>
            <a:r>
              <a:rPr lang="cs-CZ" sz="1600" dirty="0" err="1">
                <a:latin typeface="+mn-lt"/>
              </a:rPr>
              <a:t>Behavior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Analysis</a:t>
            </a:r>
            <a:r>
              <a:rPr lang="cs-CZ" sz="1600" dirty="0">
                <a:latin typeface="+mn-lt"/>
              </a:rPr>
              <a:t> Update</a:t>
            </a:r>
            <a:r>
              <a:rPr lang="en-US" sz="1600" dirty="0">
                <a:latin typeface="+mn-lt"/>
              </a:rPr>
              <a:t>, </a:t>
            </a:r>
            <a:r>
              <a:rPr lang="cs-CZ" sz="1600" dirty="0">
                <a:latin typeface="+mn-lt"/>
              </a:rPr>
              <a:t>6. listopadu</a:t>
            </a:r>
            <a:r>
              <a:rPr lang="en-US" sz="1600" dirty="0">
                <a:latin typeface="+mn-lt"/>
              </a:rPr>
              <a:t> 2007</a:t>
            </a:r>
            <a:endParaRPr lang="cs-CZ" sz="1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AdvaICT, a.s.</a:t>
            </a:r>
          </a:p>
        </p:txBody>
      </p:sp>
      <p:sp>
        <p:nvSpPr>
          <p:cNvPr id="1945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25963"/>
          </a:xfrm>
        </p:spPr>
        <p:txBody>
          <a:bodyPr/>
          <a:lstStyle/>
          <a:p>
            <a:r>
              <a:rPr lang="cs-CZ" sz="2800" smtClean="0"/>
              <a:t>Neznámá technologie, trh vzniká</a:t>
            </a:r>
            <a:endParaRPr lang="en-US" sz="2800" smtClean="0"/>
          </a:p>
          <a:p>
            <a:r>
              <a:rPr lang="cs-CZ" sz="2800" smtClean="0"/>
              <a:t>Velký prostor pro inovaci</a:t>
            </a:r>
          </a:p>
          <a:p>
            <a:pPr lvl="1"/>
            <a:r>
              <a:rPr lang="cs-CZ" sz="2000" smtClean="0"/>
              <a:t>Původní myšlenku zvýšení bezpečnosti sítě rozšiřujeme o řešení provozních a konfiguračních problémů</a:t>
            </a:r>
          </a:p>
          <a:p>
            <a:pPr lvl="1"/>
            <a:r>
              <a:rPr lang="cs-CZ" sz="2000" smtClean="0"/>
              <a:t>Vychováváme odbornou veřejnost, iniciovali jsme vznik sdružení firem působících v IT se zaměřením na bezpečnost</a:t>
            </a:r>
          </a:p>
          <a:p>
            <a:pPr lvl="1"/>
            <a:r>
              <a:rPr lang="cs-CZ" sz="2000" smtClean="0"/>
              <a:t>Přinášíme profesionální způsob správy a zabezpečení, díky nám dostupný i pro běžné společnosti</a:t>
            </a:r>
          </a:p>
          <a:p>
            <a:pPr lvl="1"/>
            <a:r>
              <a:rPr lang="cs-CZ" sz="2000" smtClean="0"/>
              <a:t>V září 2010 spuštěna služba NetHound (software as a service)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8313" y="620713"/>
            <a:ext cx="4175125" cy="406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Network Behavior Analysis </a:t>
            </a:r>
            <a:r>
              <a:rPr lang="cs-CZ" dirty="0">
                <a:latin typeface="+mn-lt"/>
              </a:rPr>
              <a:t>v ČR</a:t>
            </a:r>
            <a:endParaRPr lang="cs-CZ" dirty="0">
              <a:latin typeface="+mj-lt"/>
              <a:ea typeface="+mj-ea"/>
              <a:cs typeface="+mj-cs"/>
            </a:endParaRPr>
          </a:p>
        </p:txBody>
      </p:sp>
      <p:pic>
        <p:nvPicPr>
          <p:cNvPr id="19460" name="Obrázek 12" descr="C:\Users\Kicom\Desktop\NetHound\net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320" t="5440" r="1244" b="5397"/>
          <a:stretch>
            <a:fillRect/>
          </a:stretch>
        </p:blipFill>
        <p:spPr bwMode="auto">
          <a:xfrm>
            <a:off x="1357313" y="4892675"/>
            <a:ext cx="65595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AdvaICT, a.s.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8313" y="620713"/>
            <a:ext cx="4175125" cy="406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Vybrané reference</a:t>
            </a:r>
            <a:endParaRPr lang="cs-CZ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00063" y="1397000"/>
          <a:ext cx="8143875" cy="44799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71966"/>
                <a:gridCol w="407196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Agora Plus</a:t>
                      </a:r>
                      <a:r>
                        <a:rPr lang="cs-CZ" b="0" dirty="0" smtClean="0"/>
                        <a:t>, Česká republika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CQVista</a:t>
                      </a:r>
                      <a:r>
                        <a:rPr lang="cs-CZ" dirty="0" smtClean="0"/>
                        <a:t>, Jižní Korea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Datapac</a:t>
                      </a:r>
                      <a:r>
                        <a:rPr lang="cs-CZ" dirty="0" smtClean="0"/>
                        <a:t>, Slovensko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GC </a:t>
                      </a:r>
                      <a:r>
                        <a:rPr lang="cs-CZ" b="1" dirty="0" err="1" smtClean="0"/>
                        <a:t>System</a:t>
                      </a:r>
                      <a:r>
                        <a:rPr lang="cs-CZ" dirty="0" smtClean="0"/>
                        <a:t>, Česká republika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InfoTel</a:t>
                      </a:r>
                      <a:r>
                        <a:rPr lang="cs-CZ" dirty="0" smtClean="0"/>
                        <a:t>, Česká republika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Siemens</a:t>
                      </a:r>
                      <a:r>
                        <a:rPr lang="cs-CZ" dirty="0" smtClean="0"/>
                        <a:t>, Slovensko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Unis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Computers</a:t>
                      </a:r>
                      <a:r>
                        <a:rPr lang="cs-CZ" dirty="0" smtClean="0"/>
                        <a:t>, Česká republika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431925"/>
            <a:ext cx="15716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5" y="2071688"/>
            <a:ext cx="2246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963" y="2714625"/>
            <a:ext cx="10382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357563"/>
            <a:ext cx="7953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4643438"/>
            <a:ext cx="185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4000500"/>
            <a:ext cx="121443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88" y="5286375"/>
            <a:ext cx="23907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AdvaICT, a.s.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8313" y="620713"/>
            <a:ext cx="4175125" cy="406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>
                <a:latin typeface="+mn-lt"/>
              </a:rPr>
              <a:t>FlowMon</a:t>
            </a:r>
            <a:r>
              <a:rPr lang="cs-CZ" dirty="0">
                <a:latin typeface="+mn-lt"/>
              </a:rPr>
              <a:t> ADS</a:t>
            </a:r>
            <a:endParaRPr lang="cs-CZ" dirty="0"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/>
              <a:t>Detekce</a:t>
            </a:r>
            <a:r>
              <a:rPr lang="en-US" sz="2800" dirty="0" smtClean="0"/>
              <a:t> </a:t>
            </a:r>
            <a:r>
              <a:rPr lang="en-US" sz="2800" dirty="0" err="1" smtClean="0"/>
              <a:t>nežádoucích</a:t>
            </a:r>
            <a:r>
              <a:rPr lang="en-US" sz="2800" dirty="0" smtClean="0"/>
              <a:t> </a:t>
            </a:r>
            <a:r>
              <a:rPr lang="en-US" sz="2800" dirty="0" err="1" smtClean="0"/>
              <a:t>vzorů</a:t>
            </a:r>
            <a:r>
              <a:rPr lang="en-US" sz="2800" dirty="0" smtClean="0"/>
              <a:t> </a:t>
            </a:r>
            <a:r>
              <a:rPr lang="en-US" sz="2800" dirty="0" err="1" smtClean="0"/>
              <a:t>chování</a:t>
            </a:r>
            <a:endParaRPr lang="en-US" sz="2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err="1" smtClean="0"/>
              <a:t>Vnitřní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vnější</a:t>
            </a:r>
            <a:r>
              <a:rPr lang="en-US" sz="2400" dirty="0" smtClean="0"/>
              <a:t> </a:t>
            </a:r>
            <a:r>
              <a:rPr lang="en-US" sz="2400" dirty="0" err="1" smtClean="0"/>
              <a:t>útoky</a:t>
            </a:r>
            <a:endParaRPr lang="en-US" sz="24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err="1" smtClean="0"/>
              <a:t>Nežádoucí</a:t>
            </a:r>
            <a:r>
              <a:rPr lang="en-US" sz="2400" dirty="0" smtClean="0"/>
              <a:t> </a:t>
            </a:r>
            <a:r>
              <a:rPr lang="en-US" sz="2400" dirty="0" err="1" smtClean="0"/>
              <a:t>služby</a:t>
            </a:r>
            <a:r>
              <a:rPr lang="en-US" sz="2400" dirty="0" smtClean="0"/>
              <a:t> a </a:t>
            </a:r>
            <a:r>
              <a:rPr lang="en-US" sz="2400" dirty="0" err="1" smtClean="0"/>
              <a:t>aplikace</a:t>
            </a:r>
            <a:endParaRPr lang="en-US" sz="24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err="1" smtClean="0"/>
              <a:t>Provozní</a:t>
            </a:r>
            <a:r>
              <a:rPr lang="en-US" sz="2400" dirty="0" smtClean="0"/>
              <a:t> a </a:t>
            </a:r>
            <a:r>
              <a:rPr lang="en-US" sz="2400" dirty="0" err="1" smtClean="0"/>
              <a:t>konfigurační</a:t>
            </a:r>
            <a:r>
              <a:rPr lang="en-US" sz="2400" dirty="0" smtClean="0"/>
              <a:t> </a:t>
            </a:r>
            <a:r>
              <a:rPr lang="en-US" sz="2400" dirty="0" err="1" smtClean="0"/>
              <a:t>problémy</a:t>
            </a: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/>
              <a:t>Behaviorální</a:t>
            </a:r>
            <a:r>
              <a:rPr lang="en-US" sz="2800" dirty="0" smtClean="0"/>
              <a:t> </a:t>
            </a:r>
            <a:r>
              <a:rPr lang="en-US" sz="2800" dirty="0" err="1" smtClean="0"/>
              <a:t>analýza</a:t>
            </a:r>
            <a:endParaRPr lang="en-US" sz="2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err="1" smtClean="0"/>
              <a:t>Profily</a:t>
            </a:r>
            <a:r>
              <a:rPr lang="en-US" sz="2400" dirty="0" smtClean="0"/>
              <a:t> </a:t>
            </a:r>
            <a:r>
              <a:rPr lang="en-US" sz="2400" dirty="0" err="1" smtClean="0"/>
              <a:t>chování</a:t>
            </a:r>
            <a:endParaRPr lang="en-US" sz="24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err="1" smtClean="0"/>
              <a:t>Detekce</a:t>
            </a:r>
            <a:r>
              <a:rPr lang="en-US" sz="2400" dirty="0" smtClean="0"/>
              <a:t> </a:t>
            </a:r>
            <a:r>
              <a:rPr lang="en-US" sz="2400" dirty="0" err="1" smtClean="0"/>
              <a:t>anomálií</a:t>
            </a:r>
            <a:endParaRPr lang="en-US" sz="24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err="1" smtClean="0"/>
              <a:t>Sběr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statistik</a:t>
            </a: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/>
              <a:t>Přehledné</a:t>
            </a:r>
            <a:r>
              <a:rPr lang="en-US" sz="2800" dirty="0" smtClean="0"/>
              <a:t> </a:t>
            </a:r>
            <a:r>
              <a:rPr lang="en-US" sz="2800" dirty="0" err="1" smtClean="0"/>
              <a:t>uživatelské</a:t>
            </a:r>
            <a:r>
              <a:rPr lang="en-US" sz="2800" dirty="0" smtClean="0"/>
              <a:t> </a:t>
            </a:r>
            <a:r>
              <a:rPr lang="en-US" sz="2800" dirty="0" err="1" smtClean="0"/>
              <a:t>rozhraní</a:t>
            </a:r>
            <a:endParaRPr lang="en-US" sz="2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/>
              <a:t>Dashboard s </a:t>
            </a:r>
            <a:r>
              <a:rPr lang="en-US" sz="2400" dirty="0" err="1" smtClean="0"/>
              <a:t>okamžitou</a:t>
            </a:r>
            <a:r>
              <a:rPr lang="en-US" sz="2400" dirty="0" smtClean="0"/>
              <a:t> </a:t>
            </a:r>
            <a:r>
              <a:rPr lang="en-US" sz="2400" dirty="0" err="1" smtClean="0"/>
              <a:t>indikací</a:t>
            </a:r>
            <a:r>
              <a:rPr lang="en-US" sz="2400" dirty="0" smtClean="0"/>
              <a:t> </a:t>
            </a:r>
            <a:r>
              <a:rPr lang="en-US" sz="2400" dirty="0" err="1" smtClean="0"/>
              <a:t>problémů</a:t>
            </a:r>
            <a:endParaRPr lang="cs-CZ" sz="24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err="1" smtClean="0"/>
              <a:t>Interaktivní</a:t>
            </a:r>
            <a:r>
              <a:rPr lang="en-US" sz="2400" dirty="0" smtClean="0"/>
              <a:t> </a:t>
            </a:r>
            <a:r>
              <a:rPr lang="en-US" sz="2400" dirty="0" err="1" smtClean="0"/>
              <a:t>vizualizace</a:t>
            </a:r>
            <a:r>
              <a:rPr lang="en-US" sz="2400" dirty="0" smtClean="0"/>
              <a:t> </a:t>
            </a:r>
            <a:r>
              <a:rPr lang="en-US" sz="2400" dirty="0" err="1" smtClean="0"/>
              <a:t>událostí</a:t>
            </a:r>
            <a:endParaRPr lang="en-US" sz="24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err="1" smtClean="0"/>
              <a:t>Integrace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informací</a:t>
            </a:r>
            <a:r>
              <a:rPr lang="en-US" sz="2400" dirty="0" smtClean="0"/>
              <a:t> </a:t>
            </a:r>
            <a:r>
              <a:rPr lang="en-US" sz="2400" dirty="0" err="1" smtClean="0"/>
              <a:t>ze</a:t>
            </a:r>
            <a:r>
              <a:rPr lang="en-US" sz="2400" dirty="0" smtClean="0"/>
              <a:t> </a:t>
            </a:r>
            <a:r>
              <a:rPr lang="en-US" sz="2400" dirty="0" err="1" smtClean="0"/>
              <a:t>služeb</a:t>
            </a:r>
            <a:r>
              <a:rPr lang="en-US" sz="2400" dirty="0" smtClean="0"/>
              <a:t> DNS, WHOIS, </a:t>
            </a:r>
            <a:r>
              <a:rPr lang="en-US" sz="2400" dirty="0" err="1" smtClean="0"/>
              <a:t>geolokační</a:t>
            </a:r>
            <a:r>
              <a:rPr lang="en-US" sz="2400" dirty="0" smtClean="0"/>
              <a:t> </a:t>
            </a:r>
            <a:r>
              <a:rPr lang="en-US" sz="2400" dirty="0" err="1" smtClean="0"/>
              <a:t>služby</a:t>
            </a: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/>
              <a:t>Komplexní</a:t>
            </a:r>
            <a:r>
              <a:rPr lang="en-US" sz="2800" dirty="0" smtClean="0"/>
              <a:t> </a:t>
            </a:r>
            <a:r>
              <a:rPr lang="en-US" sz="2800" dirty="0" err="1" smtClean="0"/>
              <a:t>filtrování</a:t>
            </a:r>
            <a:r>
              <a:rPr lang="en-US" sz="2800" dirty="0" smtClean="0"/>
              <a:t>, alerting, reporting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285875"/>
            <a:ext cx="262255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m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424973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baraky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060575"/>
            <a:ext cx="44640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8" descr="terci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628775"/>
            <a:ext cx="122396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baraky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765300" y="333375"/>
            <a:ext cx="826135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graf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1525" y="404813"/>
            <a:ext cx="45624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arak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50466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baraky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6613"/>
            <a:ext cx="50768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2" descr="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6038" y="765175"/>
            <a:ext cx="40179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4" descr="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6038" y="765175"/>
            <a:ext cx="40179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9" name="Picture 35" descr="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6038" y="765175"/>
            <a:ext cx="40179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3" descr="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26038" y="765175"/>
            <a:ext cx="40179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Picture 32" descr="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26038" y="765175"/>
            <a:ext cx="40179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grafy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65725" y="765175"/>
            <a:ext cx="39830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map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4188" y="1341438"/>
            <a:ext cx="3182937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terci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40613" y="1341438"/>
            <a:ext cx="14827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9950" y="4529138"/>
            <a:ext cx="1709738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AdvaICT, a.s.</a:t>
            </a:r>
          </a:p>
        </p:txBody>
      </p:sp>
      <p:sp>
        <p:nvSpPr>
          <p:cNvPr id="26627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Klíčové přínosy pro zákazníka</a:t>
            </a:r>
          </a:p>
          <a:p>
            <a:pPr lvl="1"/>
            <a:r>
              <a:rPr lang="en-US" sz="2400" smtClean="0"/>
              <a:t>Řešení problémů IT infrastruktury</a:t>
            </a:r>
          </a:p>
          <a:p>
            <a:pPr lvl="1"/>
            <a:r>
              <a:rPr lang="en-US" sz="2400" smtClean="0"/>
              <a:t>Dodržování be</a:t>
            </a:r>
            <a:r>
              <a:rPr lang="cs-CZ" sz="2400" smtClean="0"/>
              <a:t>z</a:t>
            </a:r>
            <a:r>
              <a:rPr lang="en-US" sz="2400" smtClean="0"/>
              <a:t>pečnostních směrnic a předpisů</a:t>
            </a:r>
          </a:p>
          <a:p>
            <a:pPr lvl="1"/>
            <a:r>
              <a:rPr lang="en-US" sz="2400" smtClean="0"/>
              <a:t>Vnitřní a vnější útoky, úniky informací</a:t>
            </a:r>
          </a:p>
          <a:p>
            <a:pPr lvl="1"/>
            <a:r>
              <a:rPr lang="en-US" sz="2400" smtClean="0"/>
              <a:t>Kvalita služeb, zpoždění sítě a služeb</a:t>
            </a:r>
          </a:p>
          <a:p>
            <a:pPr lvl="1"/>
            <a:r>
              <a:rPr lang="en-US" sz="2400" smtClean="0"/>
              <a:t>Nežádoucí aplikace a sdílení obsahu</a:t>
            </a:r>
          </a:p>
          <a:p>
            <a:pPr lvl="1"/>
            <a:r>
              <a:rPr lang="en-US" sz="2400" smtClean="0"/>
              <a:t>Infikovaná zařízení v síti, špatné konfigurace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8313" y="620713"/>
            <a:ext cx="4175125" cy="406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Shrnutí</a:t>
            </a:r>
            <a:endParaRPr lang="cs-CZ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2_Sablona_PowerPoint">
  <a:themeElements>
    <a:clrScheme name="ADVA_ICT">
      <a:dk1>
        <a:srgbClr val="707070"/>
      </a:dk1>
      <a:lt1>
        <a:sysClr val="window" lastClr="FFFFFF"/>
      </a:lt1>
      <a:dk2>
        <a:srgbClr val="00225B"/>
      </a:dk2>
      <a:lt2>
        <a:srgbClr val="ECECEC"/>
      </a:lt2>
      <a:accent1>
        <a:srgbClr val="004283"/>
      </a:accent1>
      <a:accent2>
        <a:srgbClr val="0076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6BD"/>
      </a:hlink>
      <a:folHlink>
        <a:srgbClr val="00225B"/>
      </a:folHlink>
    </a:clrScheme>
    <a:fontScheme name="AdvaI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A2_Sablona_PowerPoint</Template>
  <TotalTime>461</TotalTime>
  <Words>461</Words>
  <Application>Microsoft Office PowerPoint</Application>
  <PresentationFormat>On-screen Show (4:3)</PresentationFormat>
  <Paragraphs>85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Calibri</vt:lpstr>
      <vt:lpstr>Lucida Sans Unicode</vt:lpstr>
      <vt:lpstr>Times New Roman</vt:lpstr>
      <vt:lpstr>ＭＳ Ｐゴシック</vt:lpstr>
      <vt:lpstr>A2_Sablona_PowerPoint</vt:lpstr>
      <vt:lpstr>A2_Sablona_PowerPoint</vt:lpstr>
      <vt:lpstr>A2_Sablona_PowerPoint</vt:lpstr>
      <vt:lpstr>A2_Sablona_PowerPoint</vt:lpstr>
      <vt:lpstr>A2_Sablona_PowerPoint</vt:lpstr>
      <vt:lpstr>A2_Sablona_PowerPoint</vt:lpstr>
      <vt:lpstr>A2_Sablona_PowerPoint</vt:lpstr>
      <vt:lpstr>A2_Sablona_PowerPoint</vt:lpstr>
      <vt:lpstr>A2_Sablona_PowerPoint</vt:lpstr>
      <vt:lpstr>A2_Sablona_PowerPoint</vt:lpstr>
      <vt:lpstr>A2_Sablona_PowerPoint</vt:lpstr>
      <vt:lpstr>A2_Sablona_PowerPoint</vt:lpstr>
      <vt:lpstr>A2_Sablona_PowerPoint</vt:lpstr>
      <vt:lpstr>Slide 1</vt:lpstr>
      <vt:lpstr>AdvaICT, a.s.</vt:lpstr>
      <vt:lpstr>AdvaICT, a.s.</vt:lpstr>
      <vt:lpstr>AdvaICT, a.s.</vt:lpstr>
      <vt:lpstr>AdvaICT, a.s.</vt:lpstr>
      <vt:lpstr>AdvaICT, a.s.</vt:lpstr>
      <vt:lpstr>Slide 7</vt:lpstr>
      <vt:lpstr>Slide 8</vt:lpstr>
      <vt:lpstr>AdvaICT, a.s.</vt:lpstr>
      <vt:lpstr>AdvaICT, a.s.</vt:lpstr>
      <vt:lpstr>Slide 11</vt:lpstr>
    </vt:vector>
  </TitlesOfParts>
  <Company>Mycroft Mind,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Mycroft Mind, a.s.</dc:creator>
  <cp:lastModifiedBy>Owner</cp:lastModifiedBy>
  <cp:revision>36</cp:revision>
  <dcterms:created xsi:type="dcterms:W3CDTF">2010-08-05T13:39:21Z</dcterms:created>
  <dcterms:modified xsi:type="dcterms:W3CDTF">2010-12-03T08:36:27Z</dcterms:modified>
</cp:coreProperties>
</file>