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86" r:id="rId2"/>
    <p:sldId id="357" r:id="rId3"/>
    <p:sldId id="359" r:id="rId4"/>
    <p:sldId id="360" r:id="rId5"/>
    <p:sldId id="362" r:id="rId6"/>
    <p:sldId id="363" r:id="rId7"/>
    <p:sldId id="364" r:id="rId8"/>
    <p:sldId id="365" r:id="rId9"/>
    <p:sldId id="366" r:id="rId10"/>
    <p:sldId id="389" r:id="rId11"/>
    <p:sldId id="390" r:id="rId12"/>
    <p:sldId id="391" r:id="rId13"/>
    <p:sldId id="392" r:id="rId14"/>
    <p:sldId id="403" r:id="rId15"/>
    <p:sldId id="393" r:id="rId16"/>
    <p:sldId id="399" r:id="rId17"/>
    <p:sldId id="394" r:id="rId18"/>
    <p:sldId id="406" r:id="rId19"/>
    <p:sldId id="395" r:id="rId20"/>
    <p:sldId id="404" r:id="rId21"/>
    <p:sldId id="405" r:id="rId22"/>
    <p:sldId id="396" r:id="rId23"/>
    <p:sldId id="398" r:id="rId24"/>
    <p:sldId id="369" r:id="rId25"/>
    <p:sldId id="368" r:id="rId26"/>
    <p:sldId id="271" r:id="rId27"/>
  </p:sldIdLst>
  <p:sldSz cx="9144000" cy="6858000" type="screen4x3"/>
  <p:notesSz cx="6784975" cy="9906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595959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595959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595959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595959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595959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595959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595959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595959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595959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36C0A"/>
    <a:srgbClr val="FFE07D"/>
    <a:srgbClr val="EFB66B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>
        <p:scale>
          <a:sx n="76" d="100"/>
          <a:sy n="76" d="100"/>
        </p:scale>
        <p:origin x="-13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246" tIns="45623" rIns="91246" bIns="45623" rtlCol="0"/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246" tIns="45623" rIns="91246" bIns="45623" rtlCol="0"/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098A45F-6005-4D7B-B15B-34166106F82B}" type="datetimeFigureOut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7525"/>
            <a:ext cx="2940050" cy="496888"/>
          </a:xfrm>
          <a:prstGeom prst="rect">
            <a:avLst/>
          </a:prstGeom>
        </p:spPr>
        <p:txBody>
          <a:bodyPr vert="horz" lIns="91246" tIns="45623" rIns="91246" bIns="45623" rtlCol="0" anchor="b"/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3338" y="9407525"/>
            <a:ext cx="2940050" cy="496888"/>
          </a:xfrm>
          <a:prstGeom prst="rect">
            <a:avLst/>
          </a:prstGeom>
        </p:spPr>
        <p:txBody>
          <a:bodyPr vert="horz" lIns="91246" tIns="45623" rIns="91246" bIns="45623" rtlCol="0" anchor="b"/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FAA943-2E19-4ABA-8462-3385A0D2CB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704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246" tIns="45623" rIns="91246" bIns="45623" rtlCol="0"/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246" tIns="45623" rIns="91246" bIns="45623" rtlCol="0"/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D56E0C2-676D-4950-A4C9-0784F979244B}" type="datetimeFigureOut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6" tIns="45623" rIns="91246" bIns="45623" rtlCol="0" anchor="ctr"/>
          <a:lstStyle/>
          <a:p>
            <a:pPr lvl="0"/>
            <a:endParaRPr lang="cs-CZ" noProof="0" dirty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26075" cy="4457700"/>
          </a:xfrm>
          <a:prstGeom prst="rect">
            <a:avLst/>
          </a:prstGeom>
        </p:spPr>
        <p:txBody>
          <a:bodyPr vert="horz" lIns="91246" tIns="45623" rIns="91246" bIns="45623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7525"/>
            <a:ext cx="2940050" cy="496888"/>
          </a:xfrm>
          <a:prstGeom prst="rect">
            <a:avLst/>
          </a:prstGeom>
        </p:spPr>
        <p:txBody>
          <a:bodyPr vert="horz" lIns="91246" tIns="45623" rIns="91246" bIns="45623" rtlCol="0" anchor="b"/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3338" y="9407525"/>
            <a:ext cx="2940050" cy="496888"/>
          </a:xfrm>
          <a:prstGeom prst="rect">
            <a:avLst/>
          </a:prstGeom>
        </p:spPr>
        <p:txBody>
          <a:bodyPr vert="horz" lIns="91246" tIns="45623" rIns="91246" bIns="45623" rtlCol="0" anchor="b"/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9EA84E1-9491-4C81-BD9B-4895C257F7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204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DC126-F46D-4A88-90A4-C98F345D0C8D}" type="datetime1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INOVACE 2010   Mezinárodní  spolupráce ve VaVaI      2. 12. 2010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86E0A-BDF9-44A6-8CBF-A74459414C4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DC5CA-477B-45F0-AB5D-485FA5BB11A6}" type="datetime1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INOVACE 2010   Mezinárodní  spolupráce ve VaVaI      2. 12. 2010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B44B6-62A1-4406-8505-4D9BB5F0FB0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EA451-4A91-4F41-BC6C-CE53A3FEA737}" type="datetime1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INOVACE 2010   Mezinárodní  spolupráce ve VaVaI      2. 12. 2010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7CD6-F190-4389-80E1-DA1166C6796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3"/>
          <p:cNvCxnSpPr/>
          <p:nvPr userDrawn="1"/>
        </p:nvCxnSpPr>
        <p:spPr>
          <a:xfrm>
            <a:off x="-285750" y="857250"/>
            <a:ext cx="7429500" cy="158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 userDrawn="1"/>
        </p:nvCxnSpPr>
        <p:spPr>
          <a:xfrm>
            <a:off x="0" y="928688"/>
            <a:ext cx="7429500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148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8501063" y="62865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6E684-6B63-4404-9019-5BC783C6FC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3"/>
          <p:cNvCxnSpPr/>
          <p:nvPr userDrawn="1"/>
        </p:nvCxnSpPr>
        <p:spPr>
          <a:xfrm>
            <a:off x="-22225" y="1784350"/>
            <a:ext cx="7380288" cy="1588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4"/>
          <p:cNvCxnSpPr/>
          <p:nvPr userDrawn="1"/>
        </p:nvCxnSpPr>
        <p:spPr>
          <a:xfrm>
            <a:off x="0" y="1855788"/>
            <a:ext cx="7559675" cy="158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4880-6B94-4485-98E8-6221543195EA}" type="datetime1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INOVACE 2010   Mezinárodní  spolupráce ve VaVaI      2. 12. 2010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36B8-23C8-45FE-A444-8C4C973FDC6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EFB4-F4CE-4850-80AB-6F0E20CA5AE8}" type="datetime1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INOVACE 2010   Mezinárodní  spolupráce ve VaVaI      2. 12. 2010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38F2-555A-4C30-A6BD-D41070F23B5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D08D-EF33-4343-BB84-CD62C12A772D}" type="datetime1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INOVACE 2010   Mezinárodní  spolupráce ve VaVaI      2. 12. 2010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27C5-1533-4C36-A05B-424FCC1338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A44C-4725-41C2-BAB0-F6A09542C04E}" type="datetime1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INOVACE 2010   Mezinárodní  spolupráce ve VaVaI      2. 12. 2010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1ECB-5083-4AF7-BEB2-46ECA08C7B9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4C9D-0DE4-4455-A584-F8C3CED606A5}" type="datetime1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INOVACE 2010   Mezinárodní  spolupráce ve VaVaI      2. 12. 2010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DD31-BD18-4DC5-91BC-E2B8F6A4F8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1B558-DE04-49BF-AFA6-3620E71F763C}" type="datetime1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INOVACE 2010   Mezinárodní  spolupráce ve VaVaI      2. 12. 2010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2B8E-7498-44D2-BFBD-56E784D8CA7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984A-0479-4565-B3BA-ED654F53F597}" type="datetime1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INOVACE 2010   Mezinárodní  spolupráce ve VaVaI      2. 12. 2010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7806-F47B-4DEA-A088-36172498EE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FF0EB-DAF3-4FE3-88FA-5F6AD836272C}" type="datetime1">
              <a:rPr lang="cs-CZ"/>
              <a:pPr>
                <a:defRPr/>
              </a:pPr>
              <a:t>29.11.2010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cs-CZ"/>
              <a:t>INOVACE 2010   Mezinárodní  spolupráce ve VaVaI      2. 12. 2010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C76A53-6CA3-41CE-A62D-CE9A7418E23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0" name="Picture 4" descr="Klimentovská logo kontu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903913" y="214313"/>
            <a:ext cx="278765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C:\Users\snet\Documents\PC Lada\Láďa\Klimentovská\FREE\poklady pro tiskovku 17.3.2010_AŽ\PRESS\0_TISKOVÉ MATERIÁLY\Loga_Press\3. Logo Central Europe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60363" y="214313"/>
            <a:ext cx="23034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C:\Users\snet\Documents\PC Lada\Láďa\Klimentovská\FREE\poklady pro tiskovku 17.3.2010_AŽ\PRESS\0_TISKOVÉ MATERIÁLY\Loga_Press\4. Logo FREE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771775" y="279400"/>
            <a:ext cx="19256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 userDrawn="1"/>
        </p:nvSpPr>
        <p:spPr>
          <a:xfrm>
            <a:off x="357188" y="612775"/>
            <a:ext cx="4714875" cy="22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850" dirty="0" err="1">
                <a:solidFill>
                  <a:srgbClr val="002060"/>
                </a:solidFill>
              </a:rPr>
              <a:t>This</a:t>
            </a:r>
            <a:r>
              <a:rPr lang="cs-CZ" sz="850" dirty="0">
                <a:solidFill>
                  <a:srgbClr val="002060"/>
                </a:solidFill>
              </a:rPr>
              <a:t> </a:t>
            </a:r>
            <a:r>
              <a:rPr lang="cs-CZ" sz="850" dirty="0" err="1">
                <a:solidFill>
                  <a:srgbClr val="002060"/>
                </a:solidFill>
              </a:rPr>
              <a:t>project</a:t>
            </a:r>
            <a:r>
              <a:rPr lang="cs-CZ" sz="850" dirty="0">
                <a:solidFill>
                  <a:srgbClr val="002060"/>
                </a:solidFill>
              </a:rPr>
              <a:t>  </a:t>
            </a:r>
            <a:r>
              <a:rPr lang="cs-CZ" sz="850" dirty="0" err="1">
                <a:solidFill>
                  <a:srgbClr val="002060"/>
                </a:solidFill>
              </a:rPr>
              <a:t>is</a:t>
            </a:r>
            <a:r>
              <a:rPr lang="cs-CZ" sz="850" dirty="0">
                <a:solidFill>
                  <a:srgbClr val="002060"/>
                </a:solidFill>
              </a:rPr>
              <a:t> </a:t>
            </a:r>
            <a:r>
              <a:rPr lang="cs-CZ" sz="850" dirty="0" err="1">
                <a:solidFill>
                  <a:srgbClr val="002060"/>
                </a:solidFill>
              </a:rPr>
              <a:t>implemented</a:t>
            </a:r>
            <a:r>
              <a:rPr lang="cs-CZ" sz="850" dirty="0">
                <a:solidFill>
                  <a:srgbClr val="002060"/>
                </a:solidFill>
              </a:rPr>
              <a:t> </a:t>
            </a:r>
            <a:r>
              <a:rPr lang="cs-CZ" sz="850" dirty="0" err="1">
                <a:solidFill>
                  <a:srgbClr val="002060"/>
                </a:solidFill>
              </a:rPr>
              <a:t>though</a:t>
            </a:r>
            <a:r>
              <a:rPr lang="cs-CZ" sz="850" dirty="0">
                <a:solidFill>
                  <a:srgbClr val="002060"/>
                </a:solidFill>
              </a:rPr>
              <a:t> </a:t>
            </a:r>
            <a:r>
              <a:rPr lang="cs-CZ" sz="850" dirty="0" err="1">
                <a:solidFill>
                  <a:srgbClr val="002060"/>
                </a:solidFill>
              </a:rPr>
              <a:t>the</a:t>
            </a:r>
            <a:r>
              <a:rPr lang="cs-CZ" sz="850" dirty="0">
                <a:solidFill>
                  <a:srgbClr val="002060"/>
                </a:solidFill>
              </a:rPr>
              <a:t> CENTRAL EUROPE </a:t>
            </a:r>
            <a:r>
              <a:rPr lang="cs-CZ" sz="850" dirty="0" err="1">
                <a:solidFill>
                  <a:srgbClr val="002060"/>
                </a:solidFill>
              </a:rPr>
              <a:t>Programme</a:t>
            </a:r>
            <a:r>
              <a:rPr lang="cs-CZ" sz="850" dirty="0">
                <a:solidFill>
                  <a:srgbClr val="002060"/>
                </a:solidFill>
              </a:rPr>
              <a:t> co-</a:t>
            </a:r>
            <a:r>
              <a:rPr lang="cs-CZ" sz="850" dirty="0" err="1">
                <a:solidFill>
                  <a:srgbClr val="002060"/>
                </a:solidFill>
              </a:rPr>
              <a:t>financed</a:t>
            </a:r>
            <a:r>
              <a:rPr lang="cs-CZ" sz="850" dirty="0">
                <a:solidFill>
                  <a:srgbClr val="002060"/>
                </a:solidFill>
              </a:rPr>
              <a:t> by </a:t>
            </a:r>
            <a:r>
              <a:rPr lang="cs-CZ" sz="850" dirty="0" err="1">
                <a:solidFill>
                  <a:srgbClr val="002060"/>
                </a:solidFill>
              </a:rPr>
              <a:t>the</a:t>
            </a:r>
            <a:r>
              <a:rPr lang="cs-CZ" sz="850" dirty="0">
                <a:solidFill>
                  <a:srgbClr val="002060"/>
                </a:solidFill>
              </a:rPr>
              <a:t> ERDF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177800" y="1785938"/>
            <a:ext cx="8786813" cy="2357437"/>
          </a:xfrm>
          <a:ln w="25400">
            <a:round/>
          </a:ln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cs-CZ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 R E </a:t>
            </a:r>
            <a:r>
              <a:rPr lang="cs-CZ" sz="6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</a:t>
            </a:r>
            <a:r>
              <a:rPr lang="cs-CZ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cs-CZ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From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REsearch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to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Enterprise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Od výzkumu k podnikání</a:t>
            </a: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0" y="2928938"/>
            <a:ext cx="7000875" cy="1587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0" y="3000375"/>
            <a:ext cx="7429500" cy="158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484028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Partneři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071688"/>
            <a:ext cx="7772400" cy="4214812"/>
          </a:xfrm>
        </p:spPr>
        <p:txBody>
          <a:bodyPr/>
          <a:lstStyle/>
          <a:p>
            <a:pPr marL="0" lvl="2">
              <a:lnSpc>
                <a:spcPct val="150000"/>
              </a:lnSpc>
            </a:pPr>
            <a:r>
              <a:rPr lang="cs-CZ" sz="2800" dirty="0" smtClean="0">
                <a:solidFill>
                  <a:srgbClr val="E46C0A"/>
                </a:solidFill>
              </a:rPr>
              <a:t>Město </a:t>
            </a:r>
            <a:r>
              <a:rPr lang="cs-CZ" sz="2800" dirty="0" err="1" smtClean="0">
                <a:solidFill>
                  <a:srgbClr val="E46C0A"/>
                </a:solidFill>
              </a:rPr>
              <a:t>Velenje</a:t>
            </a:r>
            <a:endParaRPr lang="cs-CZ" sz="2800" dirty="0" smtClean="0">
              <a:solidFill>
                <a:srgbClr val="E46C0A"/>
              </a:solidFill>
            </a:endParaRPr>
          </a:p>
          <a:p>
            <a:pPr>
              <a:lnSpc>
                <a:spcPct val="90000"/>
              </a:lnSpc>
              <a:buClr>
                <a:srgbClr val="E36C0A"/>
              </a:buClr>
            </a:pPr>
            <a:r>
              <a:rPr lang="cs-CZ" sz="2400" dirty="0" smtClean="0">
                <a:solidFill>
                  <a:srgbClr val="E46C0A"/>
                </a:solidFill>
              </a:rPr>
              <a:t>Páté největší město ve Slovinsku – ekonomické, kulturní </a:t>
            </a:r>
          </a:p>
          <a:p>
            <a:pPr>
              <a:lnSpc>
                <a:spcPct val="90000"/>
              </a:lnSpc>
              <a:buClr>
                <a:srgbClr val="E36C0A"/>
              </a:buClr>
            </a:pPr>
            <a:r>
              <a:rPr lang="cs-CZ" sz="2400" dirty="0" smtClean="0">
                <a:solidFill>
                  <a:srgbClr val="E46C0A"/>
                </a:solidFill>
              </a:rPr>
              <a:t>a komerční centrum oblasti </a:t>
            </a:r>
            <a:r>
              <a:rPr lang="cs-CZ" sz="2400" dirty="0" err="1" smtClean="0">
                <a:solidFill>
                  <a:srgbClr val="E46C0A"/>
                </a:solidFill>
              </a:rPr>
              <a:t>Savinjska</a:t>
            </a:r>
            <a:r>
              <a:rPr lang="cs-CZ" sz="2400" dirty="0" smtClean="0">
                <a:solidFill>
                  <a:srgbClr val="E46C0A"/>
                </a:solidFill>
              </a:rPr>
              <a:t> – </a:t>
            </a:r>
            <a:r>
              <a:rPr lang="cs-CZ" sz="2400" dirty="0" err="1" smtClean="0">
                <a:solidFill>
                  <a:srgbClr val="E46C0A"/>
                </a:solidFill>
              </a:rPr>
              <a:t>Saleška</a:t>
            </a:r>
            <a:endParaRPr lang="cs-CZ" sz="2400" dirty="0" smtClean="0">
              <a:solidFill>
                <a:srgbClr val="E46C0A"/>
              </a:solidFill>
            </a:endParaRPr>
          </a:p>
          <a:p>
            <a:pPr>
              <a:lnSpc>
                <a:spcPct val="90000"/>
              </a:lnSpc>
              <a:buClr>
                <a:srgbClr val="E36C0A"/>
              </a:buClr>
            </a:pPr>
            <a:endParaRPr lang="cs-CZ" sz="2400" dirty="0" smtClean="0">
              <a:solidFill>
                <a:srgbClr val="E46C0A"/>
              </a:solidFill>
            </a:endParaRPr>
          </a:p>
          <a:p>
            <a:pPr marL="0" lvl="2">
              <a:lnSpc>
                <a:spcPct val="90000"/>
              </a:lnSpc>
              <a:buClr>
                <a:srgbClr val="E46C0A"/>
              </a:buClr>
              <a:buFontTx/>
              <a:buChar char="•"/>
            </a:pPr>
            <a:r>
              <a:rPr lang="cs-CZ" sz="2400" dirty="0" smtClean="0">
                <a:solidFill>
                  <a:srgbClr val="404040"/>
                </a:solidFill>
              </a:rPr>
              <a:t>podpora vědy, životního prostředí, kulturních</a:t>
            </a:r>
            <a:r>
              <a:rPr lang="cs-CZ" sz="24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cs-CZ" sz="2400" dirty="0" smtClean="0">
                <a:solidFill>
                  <a:srgbClr val="404040"/>
                </a:solidFill>
              </a:rPr>
              <a:t>a sociálních </a:t>
            </a:r>
            <a:r>
              <a:rPr lang="cs-CZ" sz="2400" dirty="0" smtClean="0">
                <a:solidFill>
                  <a:srgbClr val="404040"/>
                </a:solidFill>
                <a:latin typeface="Arial" charset="0"/>
              </a:rPr>
              <a:t>  </a:t>
            </a:r>
          </a:p>
          <a:p>
            <a:pPr marL="0" lvl="2">
              <a:lnSpc>
                <a:spcPct val="90000"/>
              </a:lnSpc>
              <a:buClr>
                <a:srgbClr val="E46C0A"/>
              </a:buClr>
            </a:pPr>
            <a:r>
              <a:rPr lang="cs-CZ" sz="2400" dirty="0" smtClean="0">
                <a:solidFill>
                  <a:srgbClr val="404040"/>
                </a:solidFill>
                <a:latin typeface="Arial" charset="0"/>
              </a:rPr>
              <a:t>  </a:t>
            </a:r>
            <a:r>
              <a:rPr lang="cs-CZ" sz="2400" dirty="0" smtClean="0">
                <a:solidFill>
                  <a:srgbClr val="404040"/>
                </a:solidFill>
              </a:rPr>
              <a:t>aktivit</a:t>
            </a:r>
          </a:p>
          <a:p>
            <a:pPr marL="0" lvl="2">
              <a:lnSpc>
                <a:spcPct val="90000"/>
              </a:lnSpc>
              <a:buClr>
                <a:srgbClr val="E46C0A"/>
              </a:buClr>
              <a:buFontTx/>
              <a:buChar char="•"/>
            </a:pPr>
            <a:r>
              <a:rPr lang="cs-CZ" sz="2400" dirty="0" smtClean="0">
                <a:solidFill>
                  <a:srgbClr val="404040"/>
                </a:solidFill>
              </a:rPr>
              <a:t>účast v rozvojových programech podporujících rozvoj</a:t>
            </a:r>
            <a:r>
              <a:rPr lang="cs-CZ" sz="2400" dirty="0" smtClean="0">
                <a:solidFill>
                  <a:srgbClr val="404040"/>
                </a:solidFill>
                <a:latin typeface="Arial" charset="0"/>
              </a:rPr>
              <a:t>  </a:t>
            </a:r>
          </a:p>
          <a:p>
            <a:pPr marL="0" lvl="2">
              <a:lnSpc>
                <a:spcPct val="90000"/>
              </a:lnSpc>
              <a:buClr>
                <a:srgbClr val="E46C0A"/>
              </a:buClr>
            </a:pPr>
            <a:r>
              <a:rPr lang="cs-CZ" sz="2400" dirty="0" smtClean="0">
                <a:solidFill>
                  <a:srgbClr val="404040"/>
                </a:solidFill>
                <a:latin typeface="Arial" charset="0"/>
              </a:rPr>
              <a:t>  </a:t>
            </a:r>
            <a:r>
              <a:rPr lang="cs-CZ" sz="2400" dirty="0" smtClean="0">
                <a:solidFill>
                  <a:srgbClr val="404040"/>
                </a:solidFill>
              </a:rPr>
              <a:t>kulturního dědictví a cestovního ruchu</a:t>
            </a:r>
          </a:p>
          <a:p>
            <a:pPr marL="0" lvl="2">
              <a:lnSpc>
                <a:spcPct val="90000"/>
              </a:lnSpc>
              <a:buClr>
                <a:srgbClr val="E46C0A"/>
              </a:buClr>
              <a:buFontTx/>
              <a:buChar char="•"/>
            </a:pPr>
            <a:r>
              <a:rPr lang="cs-CZ" sz="2400" dirty="0" smtClean="0">
                <a:solidFill>
                  <a:srgbClr val="404040"/>
                </a:solidFill>
              </a:rPr>
              <a:t>usnadňování podmínek pro ekonomický rozvoj</a:t>
            </a:r>
          </a:p>
          <a:p>
            <a:pPr>
              <a:lnSpc>
                <a:spcPct val="90000"/>
              </a:lnSpc>
            </a:pPr>
            <a:endParaRPr lang="cs-CZ" dirty="0" smtClean="0">
              <a:solidFill>
                <a:srgbClr val="898989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9552C-C060-4423-B8ED-BA418F5D24D5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25604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Partneři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000250"/>
            <a:ext cx="7772400" cy="3643313"/>
          </a:xfrm>
        </p:spPr>
        <p:txBody>
          <a:bodyPr/>
          <a:lstStyle/>
          <a:p>
            <a:pPr marL="0" lvl="2">
              <a:lnSpc>
                <a:spcPct val="150000"/>
              </a:lnSpc>
              <a:defRPr/>
            </a:pPr>
            <a:r>
              <a:rPr lang="cs-CZ" sz="2800" dirty="0" err="1" smtClean="0">
                <a:solidFill>
                  <a:schemeClr val="accent6">
                    <a:lumMod val="75000"/>
                  </a:schemeClr>
                </a:solidFill>
              </a:rPr>
              <a:t>Technocentrum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 při Univerzitě v </a:t>
            </a:r>
            <a:r>
              <a:rPr lang="cs-CZ" sz="2800" dirty="0" err="1" smtClean="0">
                <a:solidFill>
                  <a:schemeClr val="accent6">
                    <a:lumMod val="75000"/>
                  </a:schemeClr>
                </a:solidFill>
              </a:rPr>
              <a:t>Mariboru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rgbClr val="E36C0A"/>
              </a:buClr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V roce 2005 založeno Centrum pro transfer technologií</a:t>
            </a:r>
          </a:p>
          <a:p>
            <a:pPr>
              <a:buClr>
                <a:srgbClr val="E36C0A"/>
              </a:buClr>
              <a:defRPr/>
            </a:pP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komercionalizace inovací</a:t>
            </a: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organizace vědeckých konferencí</a:t>
            </a: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ochrana a management duševního vlastnictví</a:t>
            </a: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zakládání spin-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společností</a:t>
            </a: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snaha o zvýšení podpory výzkumu na fakultách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E1DBE-1FF9-4E81-B6EE-F99AFC258E03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26628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484028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Partneři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4000500"/>
          </a:xfrm>
        </p:spPr>
        <p:txBody>
          <a:bodyPr/>
          <a:lstStyle/>
          <a:p>
            <a:pPr marL="0" lvl="2">
              <a:lnSpc>
                <a:spcPct val="150000"/>
              </a:lnSpc>
              <a:defRPr/>
            </a:pPr>
            <a:r>
              <a:rPr lang="cs-CZ" sz="2800" dirty="0" err="1" smtClean="0">
                <a:solidFill>
                  <a:schemeClr val="accent6">
                    <a:lumMod val="75000"/>
                  </a:schemeClr>
                </a:solidFill>
              </a:rPr>
              <a:t>Centuria</a:t>
            </a:r>
            <a:r>
              <a:rPr lang="cs-CZ" sz="2800" dirty="0" smtClean="0">
                <a:solidFill>
                  <a:schemeClr val="accent6">
                    <a:lumMod val="75000"/>
                  </a:schemeClr>
                </a:solidFill>
              </a:rPr>
              <a:t> RIT</a:t>
            </a:r>
          </a:p>
          <a:p>
            <a:pPr>
              <a:buClr>
                <a:srgbClr val="E36C0A"/>
              </a:buClr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Konsorcium více než 60 asociací – centrum inovací oblasti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Emilia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Romagna</a:t>
            </a: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rgbClr val="E36C0A"/>
              </a:buClr>
              <a:defRPr/>
            </a:pP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podpora partnerů a rozvoj regionu</a:t>
            </a: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 patentů</a:t>
            </a: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organizace mítinků a seminářů</a:t>
            </a: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asistence start-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firmám</a:t>
            </a: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vydávání technologických 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newslettrů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876C7-9EB1-43BB-A6ED-EF3695A0338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2765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Partneři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214563"/>
            <a:ext cx="7772400" cy="3786187"/>
          </a:xfrm>
        </p:spPr>
        <p:txBody>
          <a:bodyPr/>
          <a:lstStyle/>
          <a:p>
            <a:pPr marL="0" lvl="2">
              <a:lnSpc>
                <a:spcPct val="150000"/>
              </a:lnSpc>
              <a:defRPr/>
            </a:pPr>
            <a:endParaRPr lang="cs-CZ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2">
              <a:lnSpc>
                <a:spcPct val="150000"/>
              </a:lnSpc>
              <a:defRPr/>
            </a:pPr>
            <a:endParaRPr lang="cs-CZ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2">
              <a:lnSpc>
                <a:spcPct val="150000"/>
              </a:lnSpc>
              <a:defRPr/>
            </a:pPr>
            <a:r>
              <a:rPr lang="cs-CZ" sz="2800" dirty="0" err="1" smtClean="0">
                <a:solidFill>
                  <a:schemeClr val="accent6">
                    <a:lumMod val="75000"/>
                  </a:schemeClr>
                </a:solidFill>
              </a:rPr>
              <a:t>Amitié</a:t>
            </a:r>
            <a:endParaRPr lang="cs-CZ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rgbClr val="E36C0A"/>
              </a:buClr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Výzkumné středisko zaměřené na vzdělávací a školící programy</a:t>
            </a:r>
          </a:p>
          <a:p>
            <a:pPr>
              <a:buClr>
                <a:srgbClr val="E36C0A"/>
              </a:buClr>
              <a:defRPr/>
            </a:pP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podpora inovativních řešení v oblasti e-</a:t>
            </a:r>
            <a:r>
              <a:rPr lang="cs-CZ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learningu</a:t>
            </a: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výzkumy v oblasti nových metod učení a na trhu práce</a:t>
            </a: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péče o výzkumníky a podpora při propagaci inovací</a:t>
            </a: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podpora sociálního začleňování</a:t>
            </a:r>
          </a:p>
          <a:p>
            <a:pPr marL="715963" lvl="2" indent="-4508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podpora celoživotního vzdělávání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42B43-2760-485B-B73F-CBFA790FE2F9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28677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Partneři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214563"/>
            <a:ext cx="7772400" cy="3786187"/>
          </a:xfrm>
        </p:spPr>
        <p:txBody>
          <a:bodyPr/>
          <a:lstStyle/>
          <a:p>
            <a:pPr marL="0" lvl="2">
              <a:lnSpc>
                <a:spcPct val="150000"/>
              </a:lnSpc>
            </a:pPr>
            <a:endParaRPr lang="cs-CZ" sz="2800" dirty="0" smtClean="0">
              <a:solidFill>
                <a:srgbClr val="E46C0A"/>
              </a:solidFill>
            </a:endParaRPr>
          </a:p>
          <a:p>
            <a:pPr marL="0" lvl="2">
              <a:lnSpc>
                <a:spcPct val="150000"/>
              </a:lnSpc>
            </a:pPr>
            <a:endParaRPr lang="cs-CZ" sz="2800" dirty="0" smtClean="0">
              <a:solidFill>
                <a:srgbClr val="E46C0A"/>
              </a:solidFill>
            </a:endParaRPr>
          </a:p>
          <a:p>
            <a:pPr marL="0" lvl="2">
              <a:lnSpc>
                <a:spcPct val="150000"/>
              </a:lnSpc>
            </a:pPr>
            <a:r>
              <a:rPr lang="cs-CZ" sz="2800" dirty="0" smtClean="0">
                <a:solidFill>
                  <a:srgbClr val="E46C0A"/>
                </a:solidFill>
              </a:rPr>
              <a:t>Klimentovská a.s.</a:t>
            </a:r>
          </a:p>
          <a:p>
            <a:pPr>
              <a:buClr>
                <a:srgbClr val="E36C0A"/>
              </a:buClr>
            </a:pPr>
            <a:r>
              <a:rPr lang="cs-CZ" sz="2400" dirty="0" smtClean="0">
                <a:solidFill>
                  <a:srgbClr val="E46C0A"/>
                </a:solidFill>
              </a:rPr>
              <a:t>Rozvojová společnost obce Velká Hleďsebe</a:t>
            </a:r>
          </a:p>
          <a:p>
            <a:pPr>
              <a:buClr>
                <a:srgbClr val="E36C0A"/>
              </a:buClr>
            </a:pPr>
            <a:endParaRPr lang="cs-CZ" sz="2400" dirty="0" smtClean="0">
              <a:solidFill>
                <a:srgbClr val="E46C0A"/>
              </a:solidFill>
            </a:endParaRP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dirty="0" smtClean="0">
                <a:solidFill>
                  <a:srgbClr val="404040"/>
                </a:solidFill>
              </a:rPr>
              <a:t>revitalizace území bývalých vojenských kasáren              </a:t>
            </a:r>
            <a:endParaRPr lang="cs-CZ" sz="2400" dirty="0" smtClean="0">
              <a:solidFill>
                <a:srgbClr val="404040"/>
              </a:solidFill>
              <a:latin typeface="Arial" charset="0"/>
            </a:endParaRPr>
          </a:p>
          <a:p>
            <a:pPr marL="0" lvl="2">
              <a:buClr>
                <a:srgbClr val="E46C0A"/>
              </a:buClr>
            </a:pPr>
            <a:r>
              <a:rPr lang="cs-CZ" sz="2400" dirty="0" smtClean="0">
                <a:solidFill>
                  <a:srgbClr val="404040"/>
                </a:solidFill>
                <a:latin typeface="Arial" charset="0"/>
              </a:rPr>
              <a:t>  </a:t>
            </a:r>
            <a:r>
              <a:rPr lang="cs-CZ" sz="2400" dirty="0" smtClean="0">
                <a:solidFill>
                  <a:srgbClr val="404040"/>
                </a:solidFill>
              </a:rPr>
              <a:t>v Klimentově</a:t>
            </a: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dirty="0" smtClean="0">
                <a:solidFill>
                  <a:srgbClr val="404040"/>
                </a:solidFill>
              </a:rPr>
              <a:t>dotační management</a:t>
            </a: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dirty="0" smtClean="0">
                <a:solidFill>
                  <a:srgbClr val="404040"/>
                </a:solidFill>
              </a:rPr>
              <a:t>účast v národních i nadnárodních programech</a:t>
            </a: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dirty="0" smtClean="0">
                <a:solidFill>
                  <a:srgbClr val="404040"/>
                </a:solidFill>
              </a:rPr>
              <a:t>podpora regionálního rozvoje a konkurenceschopnosti obce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E1461-0BB8-4767-8684-17E67CE61B3C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2970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Partneři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3286125"/>
          </a:xfrm>
        </p:spPr>
        <p:txBody>
          <a:bodyPr/>
          <a:lstStyle/>
          <a:p>
            <a:pPr marL="0" lvl="2">
              <a:lnSpc>
                <a:spcPct val="150000"/>
              </a:lnSpc>
            </a:pPr>
            <a:r>
              <a:rPr lang="cs-CZ" sz="2800" smtClean="0">
                <a:solidFill>
                  <a:srgbClr val="E46C0A"/>
                </a:solidFill>
              </a:rPr>
              <a:t>Víceúčelové sdružení Kecskemét</a:t>
            </a:r>
          </a:p>
          <a:p>
            <a:pPr>
              <a:buClr>
                <a:srgbClr val="E36C0A"/>
              </a:buClr>
            </a:pPr>
            <a:r>
              <a:rPr lang="cs-CZ" sz="2400" smtClean="0">
                <a:solidFill>
                  <a:srgbClr val="E46C0A"/>
                </a:solidFill>
              </a:rPr>
              <a:t>Nezávislý právní subjekt založený v červnu 2004</a:t>
            </a:r>
          </a:p>
          <a:p>
            <a:pPr>
              <a:buClr>
                <a:srgbClr val="E36C0A"/>
              </a:buClr>
            </a:pPr>
            <a:endParaRPr lang="cs-CZ" sz="2400" smtClean="0">
              <a:solidFill>
                <a:srgbClr val="E46C0A"/>
              </a:solidFill>
            </a:endParaRP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smtClean="0">
                <a:solidFill>
                  <a:srgbClr val="404040"/>
                </a:solidFill>
              </a:rPr>
              <a:t>pomoc při rozvoji institucí a jejich vzájemná koordinace</a:t>
            </a: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smtClean="0">
                <a:solidFill>
                  <a:srgbClr val="404040"/>
                </a:solidFill>
              </a:rPr>
              <a:t>propagace a rozvoj obcí v regionu</a:t>
            </a: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smtClean="0">
                <a:solidFill>
                  <a:srgbClr val="404040"/>
                </a:solidFill>
              </a:rPr>
              <a:t>získávání finančních prostředků potřebných k realizaci</a:t>
            </a:r>
            <a:r>
              <a:rPr lang="cs-CZ" sz="2400" smtClean="0">
                <a:solidFill>
                  <a:srgbClr val="404040"/>
                </a:solidFill>
                <a:latin typeface="Arial" charset="0"/>
              </a:rPr>
              <a:t>   </a:t>
            </a:r>
          </a:p>
          <a:p>
            <a:pPr marL="0" lvl="2">
              <a:buClr>
                <a:srgbClr val="E46C0A"/>
              </a:buClr>
            </a:pPr>
            <a:r>
              <a:rPr lang="cs-CZ" sz="2400" smtClean="0">
                <a:solidFill>
                  <a:srgbClr val="404040"/>
                </a:solidFill>
                <a:latin typeface="Arial" charset="0"/>
              </a:rPr>
              <a:t>  </a:t>
            </a:r>
            <a:r>
              <a:rPr lang="cs-CZ" sz="2400" smtClean="0">
                <a:solidFill>
                  <a:srgbClr val="404040"/>
                </a:solidFill>
              </a:rPr>
              <a:t>rozvojových projektů</a:t>
            </a: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smtClean="0">
                <a:solidFill>
                  <a:srgbClr val="404040"/>
                </a:solidFill>
              </a:rPr>
              <a:t>zaměření na oblasti průmyslu a technologických inovací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293B5-43FC-40F7-884D-A9D0579047D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3072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Partneři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3571875"/>
          </a:xfrm>
        </p:spPr>
        <p:txBody>
          <a:bodyPr/>
          <a:lstStyle/>
          <a:p>
            <a:pPr marL="0" lvl="2">
              <a:lnSpc>
                <a:spcPct val="150000"/>
              </a:lnSpc>
            </a:pPr>
            <a:r>
              <a:rPr lang="cs-CZ" sz="2800" smtClean="0">
                <a:solidFill>
                  <a:srgbClr val="E46C0A"/>
                </a:solidFill>
              </a:rPr>
              <a:t>Technologická univerzita ve Wroclawi </a:t>
            </a:r>
            <a:r>
              <a:rPr lang="cs-CZ" sz="2000" smtClean="0">
                <a:solidFill>
                  <a:srgbClr val="E46C0A"/>
                </a:solidFill>
              </a:rPr>
              <a:t>(formální partner)</a:t>
            </a:r>
          </a:p>
          <a:p>
            <a:pPr>
              <a:buClr>
                <a:srgbClr val="E36C0A"/>
              </a:buClr>
            </a:pPr>
            <a:r>
              <a:rPr lang="cs-CZ" sz="2400" smtClean="0">
                <a:solidFill>
                  <a:srgbClr val="E46C0A"/>
                </a:solidFill>
              </a:rPr>
              <a:t>Centrum pro transfer technologií – výsledek projektu „Most mezi univerzitou a průmyslem“</a:t>
            </a:r>
          </a:p>
          <a:p>
            <a:pPr>
              <a:buClr>
                <a:srgbClr val="E36C0A"/>
              </a:buClr>
            </a:pPr>
            <a:endParaRPr lang="cs-CZ" smtClean="0">
              <a:solidFill>
                <a:srgbClr val="E46C0A"/>
              </a:solidFill>
            </a:endParaRP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smtClean="0">
                <a:solidFill>
                  <a:srgbClr val="404040"/>
                </a:solidFill>
              </a:rPr>
              <a:t>transfer technologií na národní a nadnárodní úrovni</a:t>
            </a: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smtClean="0">
                <a:solidFill>
                  <a:srgbClr val="404040"/>
                </a:solidFill>
              </a:rPr>
              <a:t>výzkumné a rozvojové programy EU</a:t>
            </a: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smtClean="0">
                <a:solidFill>
                  <a:srgbClr val="404040"/>
                </a:solidFill>
              </a:rPr>
              <a:t>inovativní podnikání</a:t>
            </a:r>
          </a:p>
          <a:p>
            <a:pPr marL="0" lvl="2">
              <a:buClr>
                <a:srgbClr val="E46C0A"/>
              </a:buClr>
              <a:buFontTx/>
              <a:buChar char="•"/>
            </a:pPr>
            <a:r>
              <a:rPr lang="cs-CZ" sz="2400" smtClean="0">
                <a:solidFill>
                  <a:srgbClr val="404040"/>
                </a:solidFill>
              </a:rPr>
              <a:t>pomoc  SME´s při získávání finančních prostředků         </a:t>
            </a:r>
            <a:r>
              <a:rPr lang="cs-CZ" sz="2400" smtClean="0">
                <a:solidFill>
                  <a:srgbClr val="404040"/>
                </a:solidFill>
                <a:latin typeface="Arial" charset="0"/>
              </a:rPr>
              <a:t>  </a:t>
            </a:r>
          </a:p>
          <a:p>
            <a:pPr marL="0" lvl="2">
              <a:buClr>
                <a:srgbClr val="E46C0A"/>
              </a:buClr>
            </a:pPr>
            <a:r>
              <a:rPr lang="cs-CZ" sz="2400" smtClean="0">
                <a:solidFill>
                  <a:srgbClr val="404040"/>
                </a:solidFill>
                <a:latin typeface="Arial" charset="0"/>
              </a:rPr>
              <a:t>  </a:t>
            </a:r>
            <a:r>
              <a:rPr lang="cs-CZ" sz="2400" smtClean="0">
                <a:solidFill>
                  <a:srgbClr val="404040"/>
                </a:solidFill>
              </a:rPr>
              <a:t>ze</a:t>
            </a:r>
            <a:r>
              <a:rPr lang="cs-CZ" sz="240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cs-CZ" sz="2400" smtClean="0">
                <a:solidFill>
                  <a:srgbClr val="404040"/>
                </a:solidFill>
              </a:rPr>
              <a:t>strukturálních fondů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28CE9-9B0B-4FC2-9944-DB453FA46AB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31749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95288" y="6356350"/>
            <a:ext cx="83534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785812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Výstupy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650" y="2205038"/>
            <a:ext cx="7772400" cy="4092575"/>
          </a:xfrm>
        </p:spPr>
        <p:txBody>
          <a:bodyPr/>
          <a:lstStyle/>
          <a:p>
            <a:pPr marL="0" lvl="2">
              <a:lnSpc>
                <a:spcPct val="150000"/>
              </a:lnSpc>
              <a:buClr>
                <a:srgbClr val="E46C0A"/>
              </a:buClr>
              <a:tabLst>
                <a:tab pos="715963" algn="l"/>
              </a:tabLst>
            </a:pPr>
            <a:r>
              <a:rPr lang="cs-CZ" sz="2800" smtClean="0">
                <a:solidFill>
                  <a:srgbClr val="E46C0A"/>
                </a:solidFill>
              </a:rPr>
              <a:t>Národní databáze vědy a výzkumu</a:t>
            </a:r>
          </a:p>
          <a:p>
            <a:pPr marL="0" lvl="2">
              <a:lnSpc>
                <a:spcPct val="150000"/>
              </a:lnSpc>
              <a:buClr>
                <a:srgbClr val="E46C0A"/>
              </a:buClr>
              <a:tabLst>
                <a:tab pos="715963" algn="l"/>
              </a:tabLst>
            </a:pPr>
            <a:r>
              <a:rPr lang="cs-CZ" sz="2400" smtClean="0">
                <a:solidFill>
                  <a:srgbClr val="E46C0A"/>
                </a:solidFill>
              </a:rPr>
              <a:t>Elektronická i tištěná verze „Yello</a:t>
            </a:r>
            <a:r>
              <a:rPr lang="cs-CZ" sz="2400" smtClean="0">
                <a:solidFill>
                  <a:srgbClr val="E46C0A"/>
                </a:solidFill>
                <a:latin typeface="Arial" charset="0"/>
              </a:rPr>
              <a:t>w</a:t>
            </a:r>
            <a:r>
              <a:rPr lang="cs-CZ" sz="2400" smtClean="0">
                <a:solidFill>
                  <a:srgbClr val="E46C0A"/>
                </a:solidFill>
              </a:rPr>
              <a:t> pages“</a:t>
            </a:r>
            <a:endParaRPr lang="cs-CZ" sz="2000" smtClean="0">
              <a:solidFill>
                <a:srgbClr val="E46C0A"/>
              </a:solidFill>
            </a:endParaRPr>
          </a:p>
          <a:p>
            <a:pPr marL="0" lvl="2"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nadnárodní úroveň</a:t>
            </a:r>
          </a:p>
          <a:p>
            <a:pPr marL="0" lvl="2"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volný přístup</a:t>
            </a:r>
          </a:p>
          <a:p>
            <a:pPr marL="0" lvl="2"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udržitelnost i po ukončení projektu</a:t>
            </a:r>
          </a:p>
          <a:p>
            <a:pPr marL="0" lvl="2"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informace o výzkumných jednotkách, patentech,     </a:t>
            </a:r>
          </a:p>
          <a:p>
            <a:pPr marL="0" lvl="2">
              <a:buClr>
                <a:srgbClr val="E46C0A"/>
              </a:buClr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  technologiích, produktech, službách apod.</a:t>
            </a:r>
            <a:endParaRPr lang="cs-CZ" sz="2400" smtClean="0">
              <a:solidFill>
                <a:srgbClr val="404040"/>
              </a:solidFill>
              <a:latin typeface="Arial" charset="0"/>
            </a:endParaRPr>
          </a:p>
          <a:p>
            <a:pPr marL="0" lvl="2">
              <a:buClr>
                <a:srgbClr val="E46C0A"/>
              </a:buClr>
              <a:tabLst>
                <a:tab pos="715963" algn="l"/>
              </a:tabLst>
            </a:pPr>
            <a:endParaRPr lang="cs-CZ" sz="2400" smtClean="0">
              <a:solidFill>
                <a:srgbClr val="898989"/>
              </a:solidFill>
              <a:latin typeface="Arial" charset="0"/>
            </a:endParaRPr>
          </a:p>
          <a:p>
            <a:pPr marL="0" lvl="2" algn="ctr">
              <a:buClr>
                <a:srgbClr val="E46C0A"/>
              </a:buClr>
              <a:tabLst>
                <a:tab pos="715963" algn="l"/>
              </a:tabLst>
            </a:pPr>
            <a:r>
              <a:rPr lang="cs-CZ" sz="2600" b="1" smtClean="0">
                <a:solidFill>
                  <a:srgbClr val="E36C0A"/>
                </a:solidFill>
                <a:latin typeface="Arial" charset="0"/>
              </a:rPr>
              <a:t>www.researchdirectory.eu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1676E3-33A3-48D4-86CB-2CA9928D1A82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3481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5B679-0EC5-433D-9C91-573793F86D78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356350"/>
            <a:ext cx="84963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Výstupy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4538" y="2636838"/>
            <a:ext cx="7772400" cy="3597275"/>
          </a:xfrm>
        </p:spPr>
        <p:txBody>
          <a:bodyPr/>
          <a:lstStyle/>
          <a:p>
            <a:pPr marL="0" lvl="2">
              <a:lnSpc>
                <a:spcPct val="150000"/>
              </a:lnSpc>
              <a:spcBef>
                <a:spcPts val="600"/>
              </a:spcBef>
              <a:buClr>
                <a:srgbClr val="E46C0A"/>
              </a:buClr>
              <a:tabLst>
                <a:tab pos="715963" algn="l"/>
              </a:tabLst>
            </a:pPr>
            <a:r>
              <a:rPr lang="cs-CZ" sz="2800" smtClean="0">
                <a:solidFill>
                  <a:srgbClr val="E46C0A"/>
                </a:solidFill>
              </a:rPr>
              <a:t>Průvodce inovačními službami</a:t>
            </a:r>
          </a:p>
          <a:p>
            <a:pPr marL="0" lvl="2">
              <a:lnSpc>
                <a:spcPct val="90000"/>
              </a:lnSpc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z="2000" smtClean="0">
                <a:solidFill>
                  <a:srgbClr val="404040"/>
                </a:solidFill>
              </a:rPr>
              <a:t> </a:t>
            </a:r>
            <a:r>
              <a:rPr lang="cs-CZ" sz="2400" smtClean="0">
                <a:solidFill>
                  <a:srgbClr val="404040"/>
                </a:solidFill>
              </a:rPr>
              <a:t>popis 35 inovačních služeb poskytovaných </a:t>
            </a:r>
          </a:p>
          <a:p>
            <a:pPr marL="0" lvl="2">
              <a:lnSpc>
                <a:spcPct val="90000"/>
              </a:lnSpc>
              <a:buClr>
                <a:srgbClr val="E46C0A"/>
              </a:buClr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  v partnerských zemích</a:t>
            </a:r>
          </a:p>
          <a:p>
            <a:pPr marL="0" lvl="2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analýza klíčových faktorů k nimž je třeba </a:t>
            </a:r>
          </a:p>
          <a:p>
            <a:pPr marL="0" lvl="2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  přihlížet při zřizování služby, či zlepšení </a:t>
            </a:r>
          </a:p>
          <a:p>
            <a:pPr marL="0" lvl="2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  služeb stávajících</a:t>
            </a:r>
          </a:p>
          <a:p>
            <a:pPr marL="0" lvl="2">
              <a:lnSpc>
                <a:spcPct val="90000"/>
              </a:lnSpc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usnadnění transformace výsledků VaV</a:t>
            </a:r>
          </a:p>
          <a:p>
            <a:pPr marL="0" lvl="2">
              <a:lnSpc>
                <a:spcPct val="90000"/>
              </a:lnSpc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adaptace nejlepších služeb z partnerských</a:t>
            </a:r>
          </a:p>
          <a:p>
            <a:pPr marL="0" lvl="2">
              <a:lnSpc>
                <a:spcPct val="90000"/>
              </a:lnSpc>
              <a:buClr>
                <a:srgbClr val="E46C0A"/>
              </a:buClr>
              <a:tabLst>
                <a:tab pos="715963" algn="l"/>
              </a:tabLst>
            </a:pPr>
            <a:r>
              <a:rPr lang="cs-CZ" sz="2400" smtClean="0">
                <a:solidFill>
                  <a:srgbClr val="404040"/>
                </a:solidFill>
              </a:rPr>
              <a:t>   zemí do české praxe</a:t>
            </a:r>
          </a:p>
          <a:p>
            <a:pPr>
              <a:lnSpc>
                <a:spcPct val="90000"/>
              </a:lnSpc>
              <a:tabLst>
                <a:tab pos="715963" algn="l"/>
              </a:tabLst>
            </a:pPr>
            <a:endParaRPr lang="cs-CZ" sz="1800" smtClean="0">
              <a:solidFill>
                <a:srgbClr val="898989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49BA5-C315-4562-8369-4B3078E9A0E4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pic>
        <p:nvPicPr>
          <p:cNvPr id="33797" name="Picture 5" descr="Průvodce inovačnmími službami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2565400"/>
            <a:ext cx="207327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 bwMode="auto">
          <a:xfrm>
            <a:off x="503238" y="1979613"/>
            <a:ext cx="81010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cs-CZ" sz="2800"/>
          </a:p>
          <a:p>
            <a:pPr algn="ctr">
              <a:spcBef>
                <a:spcPts val="1200"/>
              </a:spcBef>
            </a:pPr>
            <a:r>
              <a:rPr lang="cs-CZ" sz="2800">
                <a:solidFill>
                  <a:srgbClr val="404040"/>
                </a:solidFill>
              </a:rPr>
              <a:t>Program podporuje projekty zahrnující spolupráci </a:t>
            </a:r>
            <a:r>
              <a:rPr lang="cs-CZ" sz="2800">
                <a:solidFill>
                  <a:srgbClr val="E36C0A"/>
                </a:solidFill>
              </a:rPr>
              <a:t>národních, regionálních, veřejných i soukromých subjektů.</a:t>
            </a:r>
          </a:p>
          <a:p>
            <a:pPr algn="ctr" eaLnBrk="0" hangingPunct="0"/>
            <a:endParaRPr lang="cs-CZ" sz="2800">
              <a:solidFill>
                <a:srgbClr val="E36C0A"/>
              </a:solidFill>
            </a:endParaRPr>
          </a:p>
          <a:p>
            <a:pPr algn="ctr" eaLnBrk="0" hangingPunct="0"/>
            <a:r>
              <a:rPr lang="cs-CZ" sz="2800">
                <a:solidFill>
                  <a:srgbClr val="404040"/>
                </a:solidFill>
                <a:latin typeface="Arial" charset="0"/>
              </a:rPr>
              <a:t>Z</a:t>
            </a:r>
            <a:r>
              <a:rPr lang="cs-CZ" sz="2800">
                <a:solidFill>
                  <a:srgbClr val="404040"/>
                </a:solidFill>
              </a:rPr>
              <a:t>ahrnuje území </a:t>
            </a:r>
            <a:r>
              <a:rPr lang="cs-CZ" sz="2800">
                <a:solidFill>
                  <a:srgbClr val="E36C0A"/>
                </a:solidFill>
              </a:rPr>
              <a:t>8 členských států EU</a:t>
            </a:r>
            <a:r>
              <a:rPr lang="cs-CZ" sz="2800"/>
              <a:t> </a:t>
            </a:r>
            <a:br>
              <a:rPr lang="cs-CZ" sz="2800"/>
            </a:br>
            <a:r>
              <a:rPr lang="cs-CZ" sz="2800">
                <a:solidFill>
                  <a:srgbClr val="404040"/>
                </a:solidFill>
              </a:rPr>
              <a:t>a západní hraniční oblast Ukrajiny.</a:t>
            </a:r>
            <a:endParaRPr lang="en-GB" sz="2800">
              <a:solidFill>
                <a:srgbClr val="404040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E36C0A"/>
              </a:buClr>
            </a:pPr>
            <a:endParaRPr lang="cs-CZ" sz="2800"/>
          </a:p>
        </p:txBody>
      </p:sp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503238" y="755650"/>
            <a:ext cx="8101012" cy="93662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OP Nadnárodní spolupráce Střední Evropa</a:t>
            </a:r>
          </a:p>
        </p:txBody>
      </p:sp>
      <p:sp>
        <p:nvSpPr>
          <p:cNvPr id="1741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22313" y="928688"/>
            <a:ext cx="7772400" cy="8572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Výstupy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755650" y="2205038"/>
            <a:ext cx="7596188" cy="3311525"/>
          </a:xfrm>
        </p:spPr>
        <p:txBody>
          <a:bodyPr anchor="b"/>
          <a:lstStyle/>
          <a:p>
            <a:pPr marL="0" lvl="2" indent="0">
              <a:lnSpc>
                <a:spcPct val="150000"/>
              </a:lnSpc>
              <a:spcBef>
                <a:spcPts val="600"/>
              </a:spcBef>
              <a:buClr>
                <a:srgbClr val="E46C0A"/>
              </a:buClr>
              <a:buFontTx/>
              <a:buNone/>
              <a:tabLst>
                <a:tab pos="715963" algn="l"/>
              </a:tabLst>
            </a:pPr>
            <a:r>
              <a:rPr lang="cs-CZ" sz="2800" smtClean="0">
                <a:solidFill>
                  <a:srgbClr val="E46C0A"/>
                </a:solidFill>
              </a:rPr>
              <a:t>Průvodce inovačními systémy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z="2000" smtClean="0">
                <a:solidFill>
                  <a:srgbClr val="404040"/>
                </a:solidFill>
              </a:rPr>
              <a:t> </a:t>
            </a:r>
            <a:r>
              <a:rPr lang="cs-CZ" smtClean="0">
                <a:solidFill>
                  <a:srgbClr val="404040"/>
                </a:solidFill>
              </a:rPr>
              <a:t>přehled národních, regionálních,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Tx/>
              <a:buNone/>
              <a:tabLst>
                <a:tab pos="715963" algn="l"/>
              </a:tabLst>
            </a:pPr>
            <a:r>
              <a:rPr lang="cs-CZ" smtClean="0">
                <a:solidFill>
                  <a:srgbClr val="404040"/>
                </a:solidFill>
              </a:rPr>
              <a:t>   odvětvových a univerzitních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Tx/>
              <a:buNone/>
              <a:tabLst>
                <a:tab pos="715963" algn="l"/>
              </a:tabLst>
            </a:pPr>
            <a:r>
              <a:rPr lang="cs-CZ" smtClean="0">
                <a:solidFill>
                  <a:srgbClr val="404040"/>
                </a:solidFill>
              </a:rPr>
              <a:t>   inovačních systémů 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mtClean="0">
                <a:solidFill>
                  <a:srgbClr val="404040"/>
                </a:solidFill>
              </a:rPr>
              <a:t> systém inovací na úrovni EU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mtClean="0">
                <a:solidFill>
                  <a:srgbClr val="404040"/>
                </a:solidFill>
              </a:rPr>
              <a:t> porozumění mechanismům a orientaci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Tx/>
              <a:buNone/>
              <a:tabLst>
                <a:tab pos="715963" algn="l"/>
              </a:tabLst>
            </a:pPr>
            <a:r>
              <a:rPr lang="cs-CZ" smtClean="0">
                <a:solidFill>
                  <a:srgbClr val="404040"/>
                </a:solidFill>
              </a:rPr>
              <a:t>   v daném systému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mtClean="0">
                <a:solidFill>
                  <a:srgbClr val="404040"/>
                </a:solidFill>
              </a:rPr>
              <a:t> usnadnění transformace výsledků VaV</a:t>
            </a: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30075E7-BA48-4B94-B7A5-075265F605B0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cs-CZ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3013" name="Picture 5" descr="Průvodce inovačními systémy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349500"/>
            <a:ext cx="21240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22313" y="928688"/>
            <a:ext cx="7772400" cy="64293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Výstupy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4294967295"/>
          </p:nvPr>
        </p:nvSpPr>
        <p:spPr>
          <a:xfrm>
            <a:off x="809625" y="2997200"/>
            <a:ext cx="7858125" cy="2730500"/>
          </a:xfrm>
        </p:spPr>
        <p:txBody>
          <a:bodyPr anchor="b"/>
          <a:lstStyle/>
          <a:p>
            <a:pPr marL="0" lvl="2" indent="0">
              <a:lnSpc>
                <a:spcPct val="150000"/>
              </a:lnSpc>
              <a:buClr>
                <a:srgbClr val="E46C0A"/>
              </a:buClr>
              <a:buFontTx/>
              <a:buNone/>
              <a:tabLst>
                <a:tab pos="715963" algn="l"/>
              </a:tabLst>
            </a:pPr>
            <a:endParaRPr lang="cs-CZ" sz="2800" smtClean="0">
              <a:solidFill>
                <a:srgbClr val="E46C0A"/>
              </a:solidFill>
            </a:endParaRPr>
          </a:p>
          <a:p>
            <a:pPr marL="0" lvl="2" indent="0">
              <a:lnSpc>
                <a:spcPct val="150000"/>
              </a:lnSpc>
              <a:buClr>
                <a:srgbClr val="E46C0A"/>
              </a:buClr>
              <a:buFontTx/>
              <a:buNone/>
              <a:tabLst>
                <a:tab pos="715963" algn="l"/>
              </a:tabLst>
            </a:pPr>
            <a:endParaRPr lang="cs-CZ" sz="2800" smtClean="0">
              <a:solidFill>
                <a:srgbClr val="E46C0A"/>
              </a:solidFill>
            </a:endParaRPr>
          </a:p>
          <a:p>
            <a:pPr marL="0" lvl="2" indent="0">
              <a:lnSpc>
                <a:spcPct val="150000"/>
              </a:lnSpc>
              <a:buClr>
                <a:srgbClr val="E46C0A"/>
              </a:buClr>
              <a:buFontTx/>
              <a:buNone/>
              <a:tabLst>
                <a:tab pos="715963" algn="l"/>
              </a:tabLst>
            </a:pPr>
            <a:r>
              <a:rPr lang="cs-CZ" sz="2800" smtClean="0">
                <a:solidFill>
                  <a:srgbClr val="E46C0A"/>
                </a:solidFill>
              </a:rPr>
              <a:t>Tréninková příručka</a:t>
            </a:r>
            <a:endParaRPr lang="cs-CZ" sz="2800" smtClean="0">
              <a:solidFill>
                <a:srgbClr val="E46C0A"/>
              </a:solidFill>
              <a:latin typeface="Arial" charset="0"/>
            </a:endParaRPr>
          </a:p>
          <a:p>
            <a:pPr marL="0" lvl="2" indent="0">
              <a:lnSpc>
                <a:spcPct val="150000"/>
              </a:lnSpc>
              <a:buClr>
                <a:srgbClr val="E46C0A"/>
              </a:buClr>
              <a:buFontTx/>
              <a:buNone/>
              <a:tabLst>
                <a:tab pos="715963" algn="l"/>
              </a:tabLst>
            </a:pPr>
            <a:endParaRPr lang="cs-CZ" sz="2800" smtClean="0">
              <a:solidFill>
                <a:srgbClr val="E46C0A"/>
              </a:solidFill>
              <a:latin typeface="Arial" charset="0"/>
            </a:endParaRPr>
          </a:p>
          <a:p>
            <a:pPr marL="0" lvl="2" indent="0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cs-CZ" smtClean="0">
                <a:solidFill>
                  <a:srgbClr val="404040"/>
                </a:solidFill>
              </a:rPr>
              <a:t>obsahuje i návrh tréninkového kurzu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mtClean="0">
                <a:solidFill>
                  <a:srgbClr val="404040"/>
                </a:solidFill>
              </a:rPr>
              <a:t> podklad pro školení mediátorů inovací</a:t>
            </a:r>
          </a:p>
          <a:p>
            <a:pPr marL="0" lvl="2" indent="0">
              <a:lnSpc>
                <a:spcPct val="90000"/>
              </a:lnSpc>
              <a:spcBef>
                <a:spcPts val="600"/>
              </a:spcBef>
              <a:buClr>
                <a:srgbClr val="E46C0A"/>
              </a:buClr>
              <a:buFontTx/>
              <a:buChar char="•"/>
              <a:tabLst>
                <a:tab pos="715963" algn="l"/>
              </a:tabLst>
            </a:pPr>
            <a:r>
              <a:rPr lang="cs-CZ" smtClean="0">
                <a:solidFill>
                  <a:srgbClr val="404040"/>
                </a:solidFill>
              </a:rPr>
              <a:t> pomůcka při rozšiřování sítě mediátorů </a:t>
            </a:r>
          </a:p>
          <a:p>
            <a:pPr marL="0" indent="0">
              <a:buFontTx/>
              <a:buNone/>
              <a:tabLst>
                <a:tab pos="715963" algn="l"/>
              </a:tabLst>
            </a:pPr>
            <a:endParaRPr lang="cs-CZ" sz="2400" smtClean="0">
              <a:solidFill>
                <a:srgbClr val="404040"/>
              </a:solidFill>
              <a:latin typeface="Arial" charset="0"/>
            </a:endParaRPr>
          </a:p>
          <a:p>
            <a:pPr marL="0" indent="0">
              <a:buFontTx/>
              <a:buNone/>
              <a:tabLst>
                <a:tab pos="715963" algn="l"/>
              </a:tabLst>
            </a:pPr>
            <a:endParaRPr lang="cs-CZ" sz="2400" smtClean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25BBFE-D0B7-4F3E-8187-A0E9271C6B5B}" type="slidenum">
              <a:rPr lang="cs-CZ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cs-CZ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4037" name="Picture 5" descr="úvodní stránk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420938"/>
            <a:ext cx="20050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Výstupy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4375" y="2643188"/>
            <a:ext cx="7858125" cy="3378200"/>
          </a:xfrm>
        </p:spPr>
        <p:txBody>
          <a:bodyPr/>
          <a:lstStyle/>
          <a:p>
            <a:pPr marL="0" lvl="2">
              <a:lnSpc>
                <a:spcPct val="150000"/>
              </a:lnSpc>
              <a:buClr>
                <a:srgbClr val="E46C0A"/>
              </a:buClr>
              <a:tabLst>
                <a:tab pos="715963" algn="l"/>
              </a:tabLst>
              <a:defRPr/>
            </a:pPr>
            <a:r>
              <a:rPr lang="cs-CZ" sz="2800" dirty="0" smtClean="0">
                <a:solidFill>
                  <a:srgbClr val="E46C0A"/>
                </a:solidFill>
              </a:rPr>
              <a:t>Školící program a síť zprostředkovatelů inovací</a:t>
            </a:r>
          </a:p>
          <a:p>
            <a:pPr marL="0" lvl="2">
              <a:buClr>
                <a:srgbClr val="E46C0A"/>
              </a:buClr>
              <a:buFontTx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rgbClr val="404040"/>
                </a:solidFill>
              </a:rPr>
              <a:t> vytvoření školícího modulu</a:t>
            </a:r>
          </a:p>
          <a:p>
            <a:pPr marL="0" lvl="2">
              <a:buClr>
                <a:srgbClr val="E46C0A"/>
              </a:buClr>
              <a:buFontTx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rgbClr val="404040"/>
                </a:solidFill>
              </a:rPr>
              <a:t> pořádání tréninkových seminářů v jednotlivých regionech</a:t>
            </a:r>
          </a:p>
          <a:p>
            <a:pPr marL="0" lvl="2">
              <a:buClr>
                <a:srgbClr val="E46C0A"/>
              </a:buClr>
              <a:buFontTx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rgbClr val="404040"/>
                </a:solidFill>
              </a:rPr>
              <a:t> vyškolení skupiny odborníků </a:t>
            </a:r>
          </a:p>
          <a:p>
            <a:pPr marL="0" lvl="2">
              <a:buClr>
                <a:srgbClr val="E46C0A"/>
              </a:buClr>
              <a:buFontTx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rgbClr val="404040"/>
                </a:solidFill>
              </a:rPr>
              <a:t> podpora oboustranného procesu integrace výsledků </a:t>
            </a:r>
            <a:r>
              <a:rPr lang="cs-CZ" sz="2400" dirty="0" err="1" smtClean="0">
                <a:solidFill>
                  <a:srgbClr val="404040"/>
                </a:solidFill>
              </a:rPr>
              <a:t>VaV</a:t>
            </a:r>
            <a:endParaRPr lang="cs-CZ" sz="2400" dirty="0">
              <a:solidFill>
                <a:srgbClr val="404040"/>
              </a:solidFill>
            </a:endParaRPr>
          </a:p>
          <a:p>
            <a:pPr marL="0" lvl="2">
              <a:buClr>
                <a:srgbClr val="E46C0A"/>
              </a:buClr>
              <a:buFontTx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tréninkový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kurz 19. a 20. 10.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2010</a:t>
            </a:r>
          </a:p>
          <a:p>
            <a:pPr marL="0" lvl="2">
              <a:buClr>
                <a:srgbClr val="E46C0A"/>
              </a:buClr>
              <a:tabLst>
                <a:tab pos="715963" algn="l"/>
              </a:tabLst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 doc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. Ing. Jiří Vacek, Ph.D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. ze ZČU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, Katedra managementu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marL="0" lvl="2">
              <a:buClr>
                <a:srgbClr val="E46C0A"/>
              </a:buClr>
              <a:tabLst>
                <a:tab pos="715963" algn="l"/>
              </a:tabLst>
              <a:defRPr/>
            </a:pP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  inovací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a projektů (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KIP), 27 uchazečů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9FAD37-47A7-4E2C-82B3-F952C2AB5EA3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37892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28688"/>
            <a:ext cx="777240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Výstupy projektu FREE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4375" y="2714625"/>
            <a:ext cx="7772400" cy="3643313"/>
          </a:xfrm>
        </p:spPr>
        <p:txBody>
          <a:bodyPr/>
          <a:lstStyle/>
          <a:p>
            <a:pPr marL="0" lvl="2">
              <a:lnSpc>
                <a:spcPct val="150000"/>
              </a:lnSpc>
              <a:buClr>
                <a:srgbClr val="E46C0A"/>
              </a:buClr>
              <a:tabLst>
                <a:tab pos="715963" algn="l"/>
              </a:tabLst>
              <a:defRPr/>
            </a:pPr>
            <a:r>
              <a:rPr lang="cs-CZ" sz="2800" dirty="0" smtClean="0">
                <a:solidFill>
                  <a:srgbClr val="E46C0A"/>
                </a:solidFill>
              </a:rPr>
              <a:t>Dny pro transfer technologií</a:t>
            </a:r>
          </a:p>
          <a:p>
            <a:pPr marL="342900" lvl="2" indent="-342900">
              <a:buClr>
                <a:srgbClr val="E46C0A"/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rgbClr val="404040"/>
                </a:solidFill>
              </a:rPr>
              <a:t>regionální i nadnárodní úroveň</a:t>
            </a:r>
          </a:p>
          <a:p>
            <a:pPr marL="342900" lvl="2" indent="-342900">
              <a:buClr>
                <a:srgbClr val="E46C0A"/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rgbClr val="404040"/>
                </a:solidFill>
              </a:rPr>
              <a:t>seznámení veřejnosti s výsledky projektu</a:t>
            </a:r>
          </a:p>
          <a:p>
            <a:pPr marL="342900" lvl="2" indent="-342900">
              <a:buClr>
                <a:srgbClr val="E46C0A"/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rgbClr val="404040"/>
                </a:solidFill>
              </a:rPr>
              <a:t>popis situace technologického transferu v partnerských </a:t>
            </a:r>
            <a:r>
              <a:rPr lang="cs-CZ" sz="2400" dirty="0" smtClean="0">
                <a:solidFill>
                  <a:srgbClr val="404040"/>
                </a:solidFill>
                <a:latin typeface="Arial" charset="0"/>
              </a:rPr>
              <a:t>    </a:t>
            </a:r>
          </a:p>
          <a:p>
            <a:pPr marL="0" lvl="2">
              <a:buClr>
                <a:srgbClr val="E46C0A"/>
              </a:buClr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rgbClr val="404040"/>
                </a:solidFill>
                <a:latin typeface="Arial" charset="0"/>
              </a:rPr>
              <a:t>    </a:t>
            </a:r>
            <a:r>
              <a:rPr lang="cs-CZ" sz="2400" dirty="0" smtClean="0">
                <a:solidFill>
                  <a:srgbClr val="404040"/>
                </a:solidFill>
              </a:rPr>
              <a:t>zemích</a:t>
            </a:r>
          </a:p>
          <a:p>
            <a:pPr marL="342900" lvl="2" indent="-342900">
              <a:buClr>
                <a:srgbClr val="E46C0A"/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rgbClr val="404040"/>
                </a:solidFill>
              </a:rPr>
              <a:t>přednesení návrhů nových řešení</a:t>
            </a:r>
          </a:p>
          <a:p>
            <a:pPr marL="342900" lvl="2" indent="-342900">
              <a:buClr>
                <a:srgbClr val="E46C0A"/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rgbClr val="404040"/>
                </a:solidFill>
              </a:rPr>
              <a:t>představení návrhu pro nové pobídky bruselským </a:t>
            </a:r>
            <a:r>
              <a:rPr lang="cs-CZ" sz="2400" dirty="0" smtClean="0">
                <a:solidFill>
                  <a:srgbClr val="404040"/>
                </a:solidFill>
                <a:latin typeface="Arial" charset="0"/>
              </a:rPr>
              <a:t>     </a:t>
            </a:r>
          </a:p>
          <a:p>
            <a:pPr marL="0" lvl="2">
              <a:buClr>
                <a:srgbClr val="E46C0A"/>
              </a:buClr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rgbClr val="404040"/>
                </a:solidFill>
                <a:latin typeface="Arial" charset="0"/>
              </a:rPr>
              <a:t>    </a:t>
            </a:r>
            <a:r>
              <a:rPr lang="cs-CZ" sz="2400" dirty="0" smtClean="0">
                <a:solidFill>
                  <a:srgbClr val="404040"/>
                </a:solidFill>
              </a:rPr>
              <a:t>investorům</a:t>
            </a:r>
          </a:p>
          <a:p>
            <a:pPr marL="342900" lvl="2" indent="-342900">
              <a:buClr>
                <a:srgbClr val="E46C0A"/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</a:rPr>
              <a:t>. 11.  - 3. 12. 2010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Praha (PP6)</a:t>
            </a:r>
          </a:p>
          <a:p>
            <a:pPr marL="342900" lvl="2" indent="-342900">
              <a:buClr>
                <a:srgbClr val="E46C0A"/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Brusel (LP)</a:t>
            </a:r>
            <a:endParaRPr lang="cs-CZ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7401F-B352-4B56-913F-1AFFC589AB1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38916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 bwMode="auto">
          <a:xfrm>
            <a:off x="512763" y="2276475"/>
            <a:ext cx="8101012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lnSpc>
                <a:spcPct val="150000"/>
              </a:lnSpc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Klimentovská a.s. </a:t>
            </a:r>
          </a:p>
          <a:p>
            <a:pPr marL="715963" lvl="2" indent="-450850" eaLnBrk="0" hangingPunct="0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odpovědný za WP6 (implementace výsledků projektu)</a:t>
            </a:r>
          </a:p>
          <a:p>
            <a:pPr marL="715963" lvl="2" indent="-450850" eaLnBrk="0" hangingPunct="0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koordinující vydávání Patent &amp; Technology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Newslettrů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15963" lvl="2" indent="-450850" eaLnBrk="0" hangingPunct="0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zabezpečující tréninky „zprostředkovatelů“ inovací</a:t>
            </a:r>
          </a:p>
          <a:p>
            <a:pPr marL="715963" lvl="2" indent="-450850" eaLnBrk="0" hangingPunct="0">
              <a:lnSpc>
                <a:spcPct val="15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organizující Dny pro transfer technologií v ČR</a:t>
            </a: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tabLst>
                <a:tab pos="715963" algn="l"/>
              </a:tabLst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503238" y="755650"/>
            <a:ext cx="8101012" cy="93662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Projekt FREE</a:t>
            </a:r>
          </a:p>
        </p:txBody>
      </p:sp>
      <p:sp>
        <p:nvSpPr>
          <p:cNvPr id="39939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 bwMode="auto">
          <a:xfrm>
            <a:off x="503238" y="1979613"/>
            <a:ext cx="8101012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lnSpc>
                <a:spcPct val="150000"/>
              </a:lnSpc>
            </a:pPr>
            <a:r>
              <a:rPr lang="cs-CZ" sz="2800">
                <a:solidFill>
                  <a:srgbClr val="E46C0A"/>
                </a:solidFill>
              </a:rPr>
              <a:t>Přínosy projektu</a:t>
            </a:r>
          </a:p>
          <a:p>
            <a:pPr marL="0" lvl="2" eaLnBrk="0" hangingPunct="0">
              <a:spcBef>
                <a:spcPct val="20000"/>
              </a:spcBef>
              <a:buClr>
                <a:srgbClr val="E46C0A"/>
              </a:buClr>
              <a:buFontTx/>
              <a:buChar char="•"/>
            </a:pPr>
            <a:r>
              <a:rPr lang="cs-CZ">
                <a:solidFill>
                  <a:srgbClr val="404040"/>
                </a:solidFill>
                <a:latin typeface="Arial" charset="0"/>
              </a:rPr>
              <a:t>  </a:t>
            </a:r>
            <a:r>
              <a:rPr lang="cs-CZ">
                <a:solidFill>
                  <a:srgbClr val="404040"/>
                </a:solidFill>
              </a:rPr>
              <a:t>součást tvorby „softwarového“ vybavení budovaného TP </a:t>
            </a:r>
          </a:p>
          <a:p>
            <a:pPr marL="0" lvl="2" eaLnBrk="0" hangingPunct="0">
              <a:spcBef>
                <a:spcPct val="20000"/>
              </a:spcBef>
              <a:buClr>
                <a:srgbClr val="E46C0A"/>
              </a:buClr>
            </a:pPr>
            <a:r>
              <a:rPr lang="cs-CZ">
                <a:solidFill>
                  <a:srgbClr val="404040"/>
                </a:solidFill>
              </a:rPr>
              <a:t>    Klimentov </a:t>
            </a:r>
          </a:p>
          <a:p>
            <a:pPr marL="0" lvl="2" eaLnBrk="0" hangingPunct="0">
              <a:spcBef>
                <a:spcPct val="20000"/>
              </a:spcBef>
              <a:buClr>
                <a:srgbClr val="E46C0A"/>
              </a:buClr>
              <a:buFontTx/>
              <a:buChar char="•"/>
            </a:pPr>
            <a:r>
              <a:rPr lang="cs-CZ">
                <a:solidFill>
                  <a:srgbClr val="404040"/>
                </a:solidFill>
              </a:rPr>
              <a:t>  výměna vzájemných zkušeností partnerů s rozvojem </a:t>
            </a:r>
            <a:br>
              <a:rPr lang="cs-CZ">
                <a:solidFill>
                  <a:srgbClr val="404040"/>
                </a:solidFill>
              </a:rPr>
            </a:br>
            <a:r>
              <a:rPr lang="cs-CZ">
                <a:solidFill>
                  <a:srgbClr val="404040"/>
                </a:solidFill>
              </a:rPr>
              <a:t>    a udržitelností vědeckotechnických parků, business     </a:t>
            </a:r>
          </a:p>
          <a:p>
            <a:pPr marL="0" lvl="2" eaLnBrk="0" hangingPunct="0">
              <a:spcBef>
                <a:spcPct val="20000"/>
              </a:spcBef>
              <a:buClr>
                <a:srgbClr val="E46C0A"/>
              </a:buClr>
              <a:buFontTx/>
              <a:buChar char="•"/>
            </a:pPr>
            <a:r>
              <a:rPr lang="cs-CZ">
                <a:solidFill>
                  <a:srgbClr val="404040"/>
                </a:solidFill>
              </a:rPr>
              <a:t>  inkubátorů a center pro transfer technologií</a:t>
            </a:r>
          </a:p>
          <a:p>
            <a:pPr marL="0" lvl="2" eaLnBrk="0" hangingPunct="0">
              <a:spcBef>
                <a:spcPct val="20000"/>
              </a:spcBef>
              <a:buClr>
                <a:srgbClr val="E46C0A"/>
              </a:buClr>
              <a:buFontTx/>
              <a:buChar char="•"/>
            </a:pPr>
            <a:r>
              <a:rPr lang="cs-CZ">
                <a:solidFill>
                  <a:srgbClr val="404040"/>
                </a:solidFill>
              </a:rPr>
              <a:t>  porovnávání fungování VTP v jiných evropských zemí</a:t>
            </a:r>
          </a:p>
          <a:p>
            <a:pPr marL="0" lvl="2" eaLnBrk="0" hangingPunct="0">
              <a:spcBef>
                <a:spcPct val="20000"/>
              </a:spcBef>
              <a:buClr>
                <a:srgbClr val="E46C0A"/>
              </a:buClr>
              <a:buFontTx/>
              <a:buChar char="•"/>
            </a:pPr>
            <a:r>
              <a:rPr lang="cs-CZ">
                <a:solidFill>
                  <a:srgbClr val="404040"/>
                </a:solidFill>
              </a:rPr>
              <a:t>  kontakty s potencionálními partnery VTP</a:t>
            </a:r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503238" y="755650"/>
            <a:ext cx="8101012" cy="93662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Projekt FREE</a:t>
            </a:r>
          </a:p>
        </p:txBody>
      </p:sp>
      <p:sp>
        <p:nvSpPr>
          <p:cNvPr id="40963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28625" y="1643063"/>
            <a:ext cx="8301038" cy="642937"/>
          </a:xfrm>
        </p:spPr>
        <p:txBody>
          <a:bodyPr/>
          <a:lstStyle/>
          <a:p>
            <a:pPr>
              <a:defRPr/>
            </a:pPr>
            <a:r>
              <a:rPr lang="cs-CZ" sz="36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Děkuji za pozornost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2000250"/>
          </a:xfrm>
        </p:spPr>
        <p:txBody>
          <a:bodyPr/>
          <a:lstStyle/>
          <a:p>
            <a:pPr algn="ctr">
              <a:spcBef>
                <a:spcPts val="600"/>
              </a:spcBef>
              <a:buFontTx/>
              <a:buNone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Kateřina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Mitáčková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600"/>
              </a:spcBef>
              <a:buFontTx/>
              <a:buNone/>
              <a:defRPr/>
            </a:pPr>
            <a:r>
              <a:rPr lang="cs-CZ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Klimentovská a.s.</a:t>
            </a:r>
          </a:p>
          <a:p>
            <a:pPr algn="ctr">
              <a:spcBef>
                <a:spcPts val="600"/>
              </a:spcBef>
              <a:buFontTx/>
              <a:buNone/>
              <a:defRPr/>
            </a:pPr>
            <a:r>
              <a:rPr lang="cs-CZ" sz="2400" dirty="0" smtClean="0"/>
              <a:t>katerina.mitackova@klimentovska.cz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 bwMode="auto">
          <a:xfrm>
            <a:off x="503238" y="1979613"/>
            <a:ext cx="81010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Program je financován ERDF</a:t>
            </a:r>
          </a:p>
          <a:p>
            <a:pPr algn="ctr">
              <a:buClr>
                <a:srgbClr val="595959"/>
              </a:buClr>
              <a:buFont typeface="Wingdings" pitchFamily="2" charset="2"/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Clr>
                <a:srgbClr val="595959"/>
              </a:buClr>
              <a:buFont typeface="Wingdings" pitchFamily="2" charset="2"/>
              <a:buNone/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období 2007 – 2013 je alokováno 246 mil. EUR</a:t>
            </a:r>
          </a:p>
          <a:p>
            <a:pPr algn="ctr">
              <a:buClr>
                <a:srgbClr val="595959"/>
              </a:buClr>
              <a:buFont typeface="Wingdings" pitchFamily="2" charset="2"/>
              <a:buNone/>
              <a:defRPr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Hlavní cíle ERDF</a:t>
            </a: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snížení ekonomické a sociální rozdílnosti</a:t>
            </a: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růst potenciálů měst a regionů</a:t>
            </a:r>
          </a:p>
          <a:p>
            <a:pPr algn="ctr">
              <a:buClr>
                <a:srgbClr val="595959"/>
              </a:buClr>
              <a:buFont typeface="Wingdings" pitchFamily="2" charset="2"/>
              <a:buNone/>
              <a:defRPr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0850" indent="-450850" eaLnBrk="0" hangingPunct="0">
              <a:spcBef>
                <a:spcPct val="20000"/>
              </a:spcBef>
              <a:buClr>
                <a:srgbClr val="E36C0A"/>
              </a:buClr>
              <a:tabLst>
                <a:tab pos="450850" algn="l"/>
              </a:tabLst>
              <a:defRPr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 idx="4294967295"/>
          </p:nvPr>
        </p:nvSpPr>
        <p:spPr>
          <a:xfrm>
            <a:off x="503238" y="755650"/>
            <a:ext cx="8101012" cy="93662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OP Nadnárodní spolupráce Střední Evropa</a:t>
            </a:r>
          </a:p>
        </p:txBody>
      </p:sp>
      <p:sp>
        <p:nvSpPr>
          <p:cNvPr id="1843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 bwMode="auto">
          <a:xfrm>
            <a:off x="503238" y="1979613"/>
            <a:ext cx="81010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Programové priority</a:t>
            </a:r>
          </a:p>
          <a:p>
            <a:pPr marL="715963" lvl="2" indent="-258763" eaLnBrk="0" hangingPunct="0"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715963" algn="l"/>
              </a:tabLst>
              <a:defRPr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Priorita 1</a:t>
            </a:r>
            <a:br>
              <a:rPr lang="cs-CZ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Umožňování inovací ve Střední Evropě</a:t>
            </a:r>
          </a:p>
          <a:p>
            <a:pPr marL="715963" lvl="2" indent="-258763" eaLnBrk="0" hangingPunct="0"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715963" algn="l"/>
              </a:tabLst>
              <a:defRPr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Priorita 2 </a:t>
            </a:r>
            <a:br>
              <a:rPr lang="cs-CZ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Zlepšování dostupnosti Střední Evropy a v rámci ní</a:t>
            </a:r>
          </a:p>
          <a:p>
            <a:pPr marL="715963" lvl="2" indent="-258763" eaLnBrk="0" hangingPunct="0"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715963" algn="l"/>
              </a:tabLst>
              <a:defRPr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Priorita 3 </a:t>
            </a:r>
            <a:br>
              <a:rPr lang="cs-CZ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Odpovědné užívání životního prostředí</a:t>
            </a:r>
          </a:p>
          <a:p>
            <a:pPr marL="715963" lvl="2" indent="-258763" eaLnBrk="0" hangingPunct="0">
              <a:spcBef>
                <a:spcPts val="1200"/>
              </a:spcBef>
              <a:buClr>
                <a:schemeClr val="accent6">
                  <a:lumMod val="75000"/>
                </a:schemeClr>
              </a:buClr>
              <a:tabLst>
                <a:tab pos="715963" algn="l"/>
              </a:tabLst>
              <a:defRPr/>
            </a:pPr>
            <a:r>
              <a:rPr lang="cs-CZ" sz="2200" dirty="0">
                <a:solidFill>
                  <a:schemeClr val="accent6">
                    <a:lumMod val="75000"/>
                  </a:schemeClr>
                </a:solidFill>
              </a:rPr>
              <a:t>Priorita 4 </a:t>
            </a:r>
            <a:br>
              <a:rPr lang="cs-CZ" sz="2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Zvyšování konkurenceschopnosti a atraktivity měst a regionů </a:t>
            </a:r>
          </a:p>
          <a:p>
            <a:pPr marL="450850" indent="-450850" eaLnBrk="0" hangingPunct="0">
              <a:spcBef>
                <a:spcPct val="20000"/>
              </a:spcBef>
              <a:buClr>
                <a:srgbClr val="E36C0A"/>
              </a:buClr>
              <a:tabLst>
                <a:tab pos="450850" algn="l"/>
              </a:tabLst>
              <a:defRPr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Rectangle 2"/>
          <p:cNvSpPr>
            <a:spLocks noGrp="1"/>
          </p:cNvSpPr>
          <p:nvPr>
            <p:ph type="title" idx="4294967295"/>
          </p:nvPr>
        </p:nvSpPr>
        <p:spPr>
          <a:xfrm>
            <a:off x="503238" y="755650"/>
            <a:ext cx="8101012" cy="93662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OP Nadnárodní spolupráce Střední Evropa</a:t>
            </a:r>
          </a:p>
        </p:txBody>
      </p:sp>
      <p:sp>
        <p:nvSpPr>
          <p:cNvPr id="19459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 bwMode="auto">
          <a:xfrm>
            <a:off x="503238" y="1979613"/>
            <a:ext cx="81010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Priorita 1</a:t>
            </a:r>
          </a:p>
          <a:p>
            <a:pPr algn="ctr">
              <a:buClr>
                <a:srgbClr val="E36C0A"/>
              </a:buClr>
              <a:defRPr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buClr>
                <a:srgbClr val="E36C0A"/>
              </a:buClr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umožňování inovací ve Střední Evropě</a:t>
            </a:r>
          </a:p>
          <a:p>
            <a:pPr algn="ctr">
              <a:buClr>
                <a:srgbClr val="E36C0A"/>
              </a:buClr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Inovace jsou programovou prioritou</a:t>
            </a:r>
          </a:p>
          <a:p>
            <a:pPr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Cíle</a:t>
            </a: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zlepšování rámcových podmínek pro inovaci</a:t>
            </a: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budování kapacit pro šíření a aplikaci inovace</a:t>
            </a: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podpora rozvoje znalostí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2"/>
          <p:cNvSpPr>
            <a:spLocks noGrp="1"/>
          </p:cNvSpPr>
          <p:nvPr>
            <p:ph type="title" idx="4294967295"/>
          </p:nvPr>
        </p:nvSpPr>
        <p:spPr>
          <a:xfrm>
            <a:off x="503238" y="755650"/>
            <a:ext cx="8101012" cy="93662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OP Nadnárodní spolupráce Střední Evropa</a:t>
            </a:r>
          </a:p>
        </p:txBody>
      </p:sp>
      <p:sp>
        <p:nvSpPr>
          <p:cNvPr id="20483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 bwMode="auto">
          <a:xfrm>
            <a:off x="503238" y="1979613"/>
            <a:ext cx="81010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cs-CZ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</a:t>
            </a:r>
            <a:r>
              <a:rPr lang="cs-CZ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Enterprise</a:t>
            </a: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výzkumu k podnikání</a:t>
            </a:r>
          </a:p>
          <a:p>
            <a:pPr algn="ctr" eaLnBrk="0" hangingPunct="0">
              <a:lnSpc>
                <a:spcPct val="130000"/>
              </a:lnSpc>
              <a:spcBef>
                <a:spcPct val="20000"/>
              </a:spcBef>
              <a:defRPr/>
            </a:pPr>
            <a:endParaRPr 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0" hangingPunct="0">
              <a:lnSpc>
                <a:spcPct val="130000"/>
              </a:lnSpc>
              <a:spcBef>
                <a:spcPct val="20000"/>
              </a:spcBef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Vytváření vazeb mezi jednotlivými </a:t>
            </a:r>
            <a:r>
              <a:rPr lang="cs-CZ" sz="2800" dirty="0">
                <a:solidFill>
                  <a:srgbClr val="E36C0A"/>
                </a:solidFill>
              </a:rPr>
              <a:t>aktéry </a:t>
            </a:r>
            <a:br>
              <a:rPr lang="cs-CZ" sz="2800" dirty="0">
                <a:solidFill>
                  <a:srgbClr val="E36C0A"/>
                </a:solidFill>
              </a:rPr>
            </a:br>
            <a:r>
              <a:rPr lang="cs-CZ" sz="2800" dirty="0">
                <a:solidFill>
                  <a:srgbClr val="E36C0A"/>
                </a:solidFill>
              </a:rPr>
              <a:t>inovačního systému v rámci EU</a:t>
            </a: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sz="2800" dirty="0">
              <a:solidFill>
                <a:srgbClr val="E36C0A"/>
              </a:solidFill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450850" indent="-450850" eaLnBrk="0" hangingPunct="0">
              <a:spcBef>
                <a:spcPct val="20000"/>
              </a:spcBef>
              <a:buClr>
                <a:srgbClr val="E36C0A"/>
              </a:buClr>
              <a:tabLst>
                <a:tab pos="450850" algn="l"/>
              </a:tabLst>
              <a:defRPr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503238" y="755650"/>
            <a:ext cx="8101012" cy="93662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Projekt FREE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 bwMode="auto">
          <a:xfrm>
            <a:off x="503238" y="1979613"/>
            <a:ext cx="81010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cs-CZ" sz="2800" dirty="0">
                <a:solidFill>
                  <a:srgbClr val="E36C0A"/>
                </a:solidFill>
              </a:rPr>
              <a:t>Hlavní cíl</a:t>
            </a:r>
          </a:p>
          <a:p>
            <a:pPr>
              <a:defRPr/>
            </a:pPr>
            <a:endParaRPr lang="cs-CZ" sz="2800" dirty="0">
              <a:solidFill>
                <a:srgbClr val="E36C0A"/>
              </a:solidFill>
            </a:endParaRPr>
          </a:p>
          <a:p>
            <a:pPr algn="ctr">
              <a:defRPr/>
            </a:pPr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Podpora šíření inovací do podnikatelského sektoru prostřednictvím národní sítě přizpůsobené regionálním rozměrům</a:t>
            </a:r>
          </a:p>
          <a:p>
            <a:pPr algn="ctr" eaLnBrk="0" hangingPunct="0">
              <a:lnSpc>
                <a:spcPct val="130000"/>
              </a:lnSpc>
              <a:spcBef>
                <a:spcPct val="20000"/>
              </a:spcBef>
              <a:defRPr/>
            </a:pPr>
            <a:endParaRPr lang="en-GB" sz="2800" b="1" dirty="0">
              <a:solidFill>
                <a:srgbClr val="E36C0A"/>
              </a:solidFill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450850" indent="-450850" eaLnBrk="0" hangingPunct="0">
              <a:spcBef>
                <a:spcPct val="20000"/>
              </a:spcBef>
              <a:buClr>
                <a:srgbClr val="E36C0A"/>
              </a:buClr>
              <a:tabLst>
                <a:tab pos="450850" algn="l"/>
              </a:tabLst>
              <a:defRPr/>
            </a:pP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503238" y="755650"/>
            <a:ext cx="8101012" cy="93662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Projekt FREE</a:t>
            </a:r>
          </a:p>
        </p:txBody>
      </p:sp>
      <p:sp>
        <p:nvSpPr>
          <p:cNvPr id="2253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 bwMode="auto">
          <a:xfrm>
            <a:off x="503238" y="1979613"/>
            <a:ext cx="81010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lnSpc>
                <a:spcPct val="150000"/>
              </a:lnSpc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Specifikace projektu FREE</a:t>
            </a:r>
          </a:p>
          <a:p>
            <a:pPr algn="ctr">
              <a:buClr>
                <a:srgbClr val="E36C0A"/>
              </a:buClr>
              <a:defRPr/>
            </a:pP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715963" lvl="2" indent="-450850" eaLnBrk="0" hangingPunct="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trvání projektu 32 měsíců (listopad 2008 – červen 2011)</a:t>
            </a:r>
          </a:p>
          <a:p>
            <a:pPr marL="715963" lvl="2" indent="-450850" eaLnBrk="0" hangingPunct="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celkový rozpočet projektu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1 832 310,- EUR</a:t>
            </a:r>
          </a:p>
          <a:p>
            <a:pPr marL="715963" lvl="2" indent="-450850" eaLnBrk="0" hangingPunct="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rozpočet společnosti Klimentovská a. s.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225 000,- EUR</a:t>
            </a:r>
          </a:p>
          <a:p>
            <a:pPr marL="715963" lvl="2" indent="-450850" eaLnBrk="0" hangingPunct="0">
              <a:spcBef>
                <a:spcPts val="6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partnerů / 5 evropských zemí </a:t>
            </a: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tabLst>
                <a:tab pos="715963" algn="l"/>
              </a:tabLst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503238" y="755650"/>
            <a:ext cx="8101012" cy="936625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Projekt FREE</a:t>
            </a:r>
          </a:p>
        </p:txBody>
      </p:sp>
      <p:sp>
        <p:nvSpPr>
          <p:cNvPr id="2355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 bwMode="auto">
          <a:xfrm>
            <a:off x="503238" y="1928813"/>
            <a:ext cx="810101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lnSpc>
                <a:spcPct val="150000"/>
              </a:lnSpc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Univerzita </a:t>
            </a:r>
            <a:r>
              <a:rPr lang="cs-CZ" sz="2800" dirty="0" err="1">
                <a:solidFill>
                  <a:schemeClr val="accent6">
                    <a:lumMod val="75000"/>
                  </a:schemeClr>
                </a:solidFill>
              </a:rPr>
              <a:t>Debrecen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2" eaLnBrk="0" hangingPunct="0">
              <a:spcBef>
                <a:spcPct val="20000"/>
              </a:spcBef>
              <a:buClr>
                <a:srgbClr val="E36C0A"/>
              </a:buClr>
              <a:tabLst>
                <a:tab pos="715963" algn="l"/>
              </a:tabLs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Vědomostní středisko oblasti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Észak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 –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Alföld</a:t>
            </a:r>
            <a:endParaRPr lang="cs-CZ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0" lvl="2" eaLnBrk="0" hangingPunct="0">
              <a:spcBef>
                <a:spcPct val="20000"/>
              </a:spcBef>
              <a:buClr>
                <a:srgbClr val="E36C0A"/>
              </a:buClr>
              <a:tabLst>
                <a:tab pos="715963" algn="l"/>
              </a:tabLst>
              <a:defRPr/>
            </a:pPr>
            <a:endParaRPr lang="cs-CZ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šíření výsledků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VaV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obchodu a průmyslu</a:t>
            </a: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šíření inovativní kultury</a:t>
            </a: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inkubace spin-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off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firem</a:t>
            </a: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715963" algn="l"/>
              </a:tabLs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asistence při hodnocení inovativních projektů a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VaV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výsledků</a:t>
            </a:r>
          </a:p>
          <a:p>
            <a:pPr marL="715963" lvl="2" indent="-450850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tabLst>
                <a:tab pos="715963" algn="l"/>
              </a:tabLst>
              <a:defRPr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503238" y="785813"/>
            <a:ext cx="8101012" cy="906462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cs-CZ" sz="36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Partneři projektu FREE</a:t>
            </a:r>
          </a:p>
        </p:txBody>
      </p:sp>
      <p:sp>
        <p:nvSpPr>
          <p:cNvPr id="24580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>
            <a:off x="539750" y="6356350"/>
            <a:ext cx="80645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INOVACE 2010   Mezinárodní  spolupráce ve VaVaI      2. 12. 2010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2512</TotalTime>
  <Words>1113</Words>
  <Application>Microsoft Office PowerPoint</Application>
  <PresentationFormat>Předvádění na obrazovce (4:3)</PresentationFormat>
  <Paragraphs>236</Paragraphs>
  <Slides>26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F R E E  From REsearch to Enterprise Od výzkumu k podnikání</vt:lpstr>
      <vt:lpstr>OP Nadnárodní spolupráce Střední Evropa</vt:lpstr>
      <vt:lpstr>OP Nadnárodní spolupráce Střední Evropa</vt:lpstr>
      <vt:lpstr>OP Nadnárodní spolupráce Střední Evropa</vt:lpstr>
      <vt:lpstr>OP Nadnárodní spolupráce Střední Evropa</vt:lpstr>
      <vt:lpstr>Projekt FREE</vt:lpstr>
      <vt:lpstr>Projekt FREE</vt:lpstr>
      <vt:lpstr>Projekt FREE</vt:lpstr>
      <vt:lpstr> Partneři projektu FREE</vt:lpstr>
      <vt:lpstr>Partneři projektu FREE</vt:lpstr>
      <vt:lpstr>Partneři projektu FREE</vt:lpstr>
      <vt:lpstr>Partneři projektu FREE</vt:lpstr>
      <vt:lpstr>Partneři projektu FREE</vt:lpstr>
      <vt:lpstr>Partneři projektu FREE</vt:lpstr>
      <vt:lpstr>Partneři projektu FREE</vt:lpstr>
      <vt:lpstr>Partneři projektu FREE</vt:lpstr>
      <vt:lpstr>Výstupy projektu FREE</vt:lpstr>
      <vt:lpstr>Prezentace aplikace PowerPoint</vt:lpstr>
      <vt:lpstr>Výstupy projektu FREE</vt:lpstr>
      <vt:lpstr>Výstupy projektu FREE</vt:lpstr>
      <vt:lpstr>Výstupy projektu FREE</vt:lpstr>
      <vt:lpstr>Výstupy projektu FREE</vt:lpstr>
      <vt:lpstr>Výstupy projektu FREE</vt:lpstr>
      <vt:lpstr>Projekt FREE</vt:lpstr>
      <vt:lpstr>Projekt FREE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Kateřina Mitáčková</dc:creator>
  <cp:lastModifiedBy>Petra Jirásková</cp:lastModifiedBy>
  <cp:revision>300</cp:revision>
  <dcterms:created xsi:type="dcterms:W3CDTF">2008-10-09T15:18:58Z</dcterms:created>
  <dcterms:modified xsi:type="dcterms:W3CDTF">2010-11-29T14:24:17Z</dcterms:modified>
</cp:coreProperties>
</file>