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78" r:id="rId4"/>
    <p:sldId id="283" r:id="rId5"/>
    <p:sldId id="276" r:id="rId6"/>
    <p:sldId id="277" r:id="rId7"/>
    <p:sldId id="280" r:id="rId8"/>
    <p:sldId id="281" r:id="rId9"/>
    <p:sldId id="275" r:id="rId10"/>
    <p:sldId id="279" r:id="rId11"/>
    <p:sldId id="282" r:id="rId12"/>
    <p:sldId id="27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319" autoAdjust="0"/>
  </p:normalViewPr>
  <p:slideViewPr>
    <p:cSldViewPr>
      <p:cViewPr>
        <p:scale>
          <a:sx n="100" d="100"/>
          <a:sy n="100" d="100"/>
        </p:scale>
        <p:origin x="-29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22F91-ACBA-4F13-AC47-0DF8B015289C}" type="datetimeFigureOut">
              <a:rPr lang="cs-CZ" smtClean="0"/>
              <a:t>2.12.2010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78CC2-16C0-47CF-9F97-5CB4CFED7F8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1285868"/>
          </a:xfrm>
          <a:prstGeom prst="rect">
            <a:avLst/>
          </a:prstGeom>
        </p:spPr>
        <p:txBody>
          <a:bodyPr/>
          <a:lstStyle>
            <a:lvl1pPr>
              <a:defRPr b="1" baseline="0"/>
            </a:lvl1pPr>
          </a:lstStyle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326865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5pPr>
              <a:buNone/>
              <a:defRPr/>
            </a:lvl5pPr>
          </a:lstStyle>
          <a:p>
            <a:pPr lvl="4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9293A-9BAC-41E0-9DD7-EFCC4E58D665}" type="datetimeFigureOut">
              <a:rPr lang="cs-CZ"/>
              <a:pPr>
                <a:defRPr/>
              </a:pPr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53275-8589-46E4-9271-9E5FA1D142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Mobility vědeckých pracovníků a pracovnic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4734A-A4AE-40BA-A252-0F172DC9F83A}" type="datetimeFigureOut">
              <a:rPr lang="cs-CZ"/>
              <a:pPr>
                <a:defRPr/>
              </a:pPr>
              <a:t>2.12.2010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F8194-022B-4D70-99FB-A750CBF3BE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49F29-8E70-4436-8952-3A94DB9A455F}" type="datetimeFigureOut">
              <a:rPr lang="cs-CZ"/>
              <a:pPr>
                <a:defRPr/>
              </a:pPr>
              <a:t>2.12.2010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28D8A-B369-4F5C-8B9E-8AFDA4C4A4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2C275-A9F5-4424-A0EF-B69AA5D7C7C6}" type="datetimeFigureOut">
              <a:rPr lang="cs-CZ"/>
              <a:pPr>
                <a:defRPr/>
              </a:pPr>
              <a:t>2.12.2010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9754-0786-438D-9983-44039207FB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3EF53-1F3B-40BD-8B20-B92DC691428A}" type="datetimeFigureOut">
              <a:rPr lang="cs-CZ"/>
              <a:pPr>
                <a:defRPr/>
              </a:pPr>
              <a:t>2.12.2010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5998-05E9-4961-AB0D-7A33FD030D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D0354-56FB-445B-9020-E15FE2CCA283}" type="datetimeFigureOut">
              <a:rPr lang="cs-CZ"/>
              <a:pPr>
                <a:defRPr/>
              </a:pPr>
              <a:t>2.12.2010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7510B-6BA6-4B7B-9E5D-BA2DD0F89A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FE555-AEE0-4CD8-B64F-B34DCEB37CE7}" type="datetimeFigureOut">
              <a:rPr lang="cs-CZ"/>
              <a:pPr>
                <a:defRPr/>
              </a:pPr>
              <a:t>2.12.2010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016DA-B15B-4A6B-B8C1-5B36EAA5EA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Obrázek 4" descr="pozadí.jpg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5" descr="logo_msmt.gif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38850" y="0"/>
            <a:ext cx="3105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6" r:id="rId3"/>
    <p:sldLayoutId id="2147483655" r:id="rId4"/>
    <p:sldLayoutId id="2147483654" r:id="rId5"/>
    <p:sldLayoutId id="2147483653" r:id="rId6"/>
    <p:sldLayoutId id="2147483651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libor.danek@msmt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5400" b="1" dirty="0" smtClean="0"/>
              <a:t>MOBILITY VĚDECKÝCH PRACOVNÍKŮ A PRACOVNIC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>
                <a:solidFill>
                  <a:schemeClr val="tx1">
                    <a:tint val="75000"/>
                  </a:schemeClr>
                </a:solidFill>
              </a:rPr>
              <a:t>Mgr. Libor Daněk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>
                <a:solidFill>
                  <a:schemeClr val="tx1">
                    <a:tint val="75000"/>
                  </a:schemeClr>
                </a:solidFill>
              </a:rPr>
              <a:t>Odbor mezinárodní spolupráce ve výzkumu a vývoji MŠMT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>
                <a:solidFill>
                  <a:schemeClr val="tx1">
                    <a:tint val="75000"/>
                  </a:schemeClr>
                </a:solidFill>
              </a:rPr>
              <a:t>2. prosince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Cílové země 2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911600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V minulosti: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Belgie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Itálie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Řecko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Připravujeme: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Ukrajina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Brazílie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Jižní Afrika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Izrael</a:t>
            </a:r>
          </a:p>
          <a:p>
            <a:pPr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Trocha </a:t>
            </a:r>
            <a:r>
              <a:rPr lang="cs-CZ" dirty="0" smtClean="0"/>
              <a:t>čísel na konec</a:t>
            </a:r>
            <a:endParaRPr lang="cs-CZ" dirty="0" smtClean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215368" cy="3875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456"/>
                <a:gridCol w="2738456"/>
                <a:gridCol w="2738456"/>
              </a:tblGrid>
              <a:tr h="396952">
                <a:tc>
                  <a:txBody>
                    <a:bodyPr/>
                    <a:lstStyle/>
                    <a:p>
                      <a:r>
                        <a:rPr lang="cs-CZ" dirty="0" smtClean="0"/>
                        <a:t>Stát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/>
                </a:tc>
              </a:tr>
              <a:tr h="396952">
                <a:tc>
                  <a:txBody>
                    <a:bodyPr/>
                    <a:lstStyle/>
                    <a:p>
                      <a:r>
                        <a:rPr lang="cs-CZ" dirty="0" smtClean="0"/>
                        <a:t>Francie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</a:tr>
              <a:tr h="396952">
                <a:tc>
                  <a:txBody>
                    <a:bodyPr/>
                    <a:lstStyle/>
                    <a:p>
                      <a:r>
                        <a:rPr lang="cs-CZ" dirty="0" smtClean="0"/>
                        <a:t>Maďarsko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96952">
                <a:tc>
                  <a:txBody>
                    <a:bodyPr/>
                    <a:lstStyle/>
                    <a:p>
                      <a:r>
                        <a:rPr lang="cs-CZ" dirty="0" smtClean="0"/>
                        <a:t>Polsko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nebyla</a:t>
                      </a:r>
                      <a:r>
                        <a:rPr lang="cs-CZ" baseline="0" dirty="0" smtClean="0"/>
                        <a:t> výzva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</a:tr>
              <a:tr h="396952">
                <a:tc>
                  <a:txBody>
                    <a:bodyPr/>
                    <a:lstStyle/>
                    <a:p>
                      <a:r>
                        <a:rPr lang="cs-CZ" dirty="0" smtClean="0"/>
                        <a:t>Rakousko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/>
                </a:tc>
              </a:tr>
              <a:tr h="396952">
                <a:tc>
                  <a:txBody>
                    <a:bodyPr/>
                    <a:lstStyle/>
                    <a:p>
                      <a:r>
                        <a:rPr lang="cs-CZ" dirty="0" smtClean="0"/>
                        <a:t>Slovensko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nebyla</a:t>
                      </a:r>
                      <a:r>
                        <a:rPr lang="cs-CZ" baseline="0" dirty="0" smtClean="0"/>
                        <a:t> výzva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</a:tr>
              <a:tr h="396952">
                <a:tc>
                  <a:txBody>
                    <a:bodyPr/>
                    <a:lstStyle/>
                    <a:p>
                      <a:r>
                        <a:rPr lang="cs-CZ" dirty="0" smtClean="0"/>
                        <a:t>Slovinsko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</a:tr>
              <a:tr h="325180">
                <a:tc>
                  <a:txBody>
                    <a:bodyPr/>
                    <a:lstStyle/>
                    <a:p>
                      <a:r>
                        <a:rPr lang="cs-CZ" dirty="0" smtClean="0"/>
                        <a:t>Německo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  <a:tr h="325180">
                <a:tc>
                  <a:txBody>
                    <a:bodyPr/>
                    <a:lstStyle/>
                    <a:p>
                      <a:r>
                        <a:rPr lang="cs-CZ" dirty="0" smtClean="0"/>
                        <a:t>Argentina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nebyla</a:t>
                      </a:r>
                      <a:r>
                        <a:rPr lang="cs-CZ" baseline="0" dirty="0" smtClean="0"/>
                        <a:t> výzva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</a:tr>
              <a:tr h="32518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Celkem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137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Děkuji za pozornost!</a:t>
            </a:r>
            <a:endParaRPr lang="cs-CZ" dirty="0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3200" dirty="0" smtClean="0"/>
              <a:t>Dotazy možno směřovat na:</a:t>
            </a:r>
          </a:p>
          <a:p>
            <a:pPr eaLnBrk="1" hangingPunct="1">
              <a:buFont typeface="Arial" charset="0"/>
              <a:buNone/>
            </a:pPr>
            <a:r>
              <a:rPr lang="cs-CZ" sz="3200" dirty="0" smtClean="0"/>
              <a:t>E-mail: </a:t>
            </a:r>
            <a:r>
              <a:rPr lang="cs-CZ" sz="3200" dirty="0" err="1" smtClean="0">
                <a:hlinkClick r:id="rId2"/>
              </a:rPr>
              <a:t>libor.danek</a:t>
            </a:r>
            <a:r>
              <a:rPr lang="cs-CZ" sz="3200" dirty="0" smtClean="0">
                <a:hlinkClick r:id="rId2"/>
              </a:rPr>
              <a:t>@</a:t>
            </a:r>
            <a:r>
              <a:rPr lang="cs-CZ" sz="3200" dirty="0" err="1" smtClean="0">
                <a:hlinkClick r:id="rId2"/>
              </a:rPr>
              <a:t>msmt.cz</a:t>
            </a:r>
            <a:endParaRPr lang="cs-CZ" sz="3200" dirty="0" smtClean="0"/>
          </a:p>
          <a:p>
            <a:pPr eaLnBrk="1" hangingPunct="1">
              <a:buFont typeface="Arial" charset="0"/>
              <a:buNone/>
            </a:pPr>
            <a:r>
              <a:rPr lang="cs-CZ" sz="3200" dirty="0" smtClean="0"/>
              <a:t>Tel.: 234 811 154</a:t>
            </a: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Co jsou mobility?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Podpora zahraničních pobytů vědeckých pracovníků a pracovnic</a:t>
            </a:r>
          </a:p>
          <a:p>
            <a:pPr eaLnBrk="1" hangingPunct="1"/>
            <a:r>
              <a:rPr lang="cs-CZ" sz="2400" dirty="0" smtClean="0"/>
              <a:t>Aktivita schválená vládou ČR dne 15. března 2010</a:t>
            </a:r>
          </a:p>
          <a:p>
            <a:pPr eaLnBrk="1" hangingPunct="1"/>
            <a:r>
              <a:rPr lang="cs-CZ" sz="2400" dirty="0" smtClean="0"/>
              <a:t>Provádění </a:t>
            </a:r>
            <a:r>
              <a:rPr lang="cs-CZ" sz="2400" dirty="0" smtClean="0"/>
              <a:t>bilaterální spolupráce ve výzkumu a </a:t>
            </a:r>
            <a:r>
              <a:rPr lang="cs-CZ" sz="2400" dirty="0" smtClean="0"/>
              <a:t>vývoji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 co se </a:t>
            </a:r>
            <a:r>
              <a:rPr lang="cs-CZ" dirty="0" smtClean="0"/>
              <a:t>jedná</a:t>
            </a:r>
            <a:r>
              <a:rPr lang="cs-CZ" dirty="0" smtClean="0"/>
              <a:t>?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Spolupráce na společných projektech výzkumu a vývoje</a:t>
            </a:r>
          </a:p>
          <a:p>
            <a:pPr eaLnBrk="1" hangingPunct="1"/>
            <a:r>
              <a:rPr lang="cs-CZ" sz="2400" dirty="0" smtClean="0"/>
              <a:t>Navázání odborných kontaktů</a:t>
            </a:r>
          </a:p>
          <a:p>
            <a:pPr eaLnBrk="1" hangingPunct="1"/>
            <a:r>
              <a:rPr lang="cs-CZ" sz="2400" dirty="0" smtClean="0"/>
              <a:t>Získání mezinárodních zkušeností</a:t>
            </a:r>
          </a:p>
          <a:p>
            <a:pPr eaLnBrk="1" hangingPunct="1"/>
            <a:r>
              <a:rPr lang="cs-CZ" sz="2400" dirty="0" smtClean="0"/>
              <a:t>Všechny oblasti výzkumu (přírodní, technické i společenskovědní projekty)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 co se nejedná?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Financování společných vědeckých projektů</a:t>
            </a:r>
          </a:p>
          <a:p>
            <a:pPr eaLnBrk="1" hangingPunct="1"/>
            <a:r>
              <a:rPr lang="cs-CZ" sz="2400" dirty="0" smtClean="0"/>
              <a:t>Dlouhodobé pobyty výzkumníků v </a:t>
            </a:r>
            <a:r>
              <a:rPr lang="cs-CZ" sz="2400" dirty="0" smtClean="0"/>
              <a:t>zahraničí</a:t>
            </a:r>
          </a:p>
          <a:p>
            <a:pPr eaLnBrk="1" hangingPunct="1"/>
            <a:r>
              <a:rPr lang="cs-CZ" sz="2400" dirty="0" smtClean="0"/>
              <a:t>Evropské peníze</a:t>
            </a:r>
            <a:endParaRPr lang="cs-CZ" sz="2400" dirty="0" smtClean="0"/>
          </a:p>
          <a:p>
            <a:pPr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Principy financování mobility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911600"/>
          </a:xfrm>
        </p:spPr>
        <p:txBody>
          <a:bodyPr/>
          <a:lstStyle/>
          <a:p>
            <a:pPr eaLnBrk="1" hangingPunct="1"/>
            <a:r>
              <a:rPr lang="cs-CZ" sz="2400" dirty="0" smtClean="0"/>
              <a:t>Úhrada nákladů na cestovné</a:t>
            </a:r>
          </a:p>
          <a:p>
            <a:pPr eaLnBrk="1" hangingPunct="1"/>
            <a:r>
              <a:rPr lang="cs-CZ" sz="2400" dirty="0" smtClean="0"/>
              <a:t>Reciproční úhrada pobytových nákladů (ubytování, diety)</a:t>
            </a:r>
          </a:p>
          <a:p>
            <a:pPr eaLnBrk="1" hangingPunct="1"/>
            <a:r>
              <a:rPr lang="cs-CZ" sz="2400" dirty="0" smtClean="0"/>
              <a:t>Krátkodobé (do 14 dnů) a dlouhodobé pobyty (1 měsíc, případně déle – určeno zejména pro PhD)</a:t>
            </a:r>
          </a:p>
          <a:p>
            <a:pPr eaLnBrk="1" hangingPunct="1"/>
            <a:r>
              <a:rPr lang="cs-CZ" sz="2400" dirty="0" smtClean="0"/>
              <a:t>Opakované pobyty</a:t>
            </a:r>
          </a:p>
          <a:p>
            <a:pPr eaLnBrk="1" hangingPunct="1"/>
            <a:r>
              <a:rPr lang="cs-CZ" sz="2400" dirty="0" smtClean="0"/>
              <a:t>Maximálně tři společné projekty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Kdo se může účastnit?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911600"/>
          </a:xfrm>
        </p:spPr>
        <p:txBody>
          <a:bodyPr/>
          <a:lstStyle/>
          <a:p>
            <a:pPr eaLnBrk="1" hangingPunct="1"/>
            <a:r>
              <a:rPr lang="cs-CZ" sz="2400" dirty="0" smtClean="0"/>
              <a:t>Každý vědecký pracovník či pracovnice veřejné vysoké školy nebo veřejné výzkumné instituce nebo jiné instituce působící v oblasti základního výzkumu</a:t>
            </a:r>
          </a:p>
          <a:p>
            <a:pPr eaLnBrk="1" hangingPunct="1"/>
            <a:r>
              <a:rPr lang="cs-CZ" sz="2400" dirty="0" smtClean="0"/>
              <a:t>Řešitelský tým:</a:t>
            </a:r>
          </a:p>
          <a:p>
            <a:pPr lvl="1" eaLnBrk="1" hangingPunct="1"/>
            <a:r>
              <a:rPr lang="cs-CZ" sz="2000" dirty="0" smtClean="0"/>
              <a:t>hlavní řešitel/</a:t>
            </a:r>
            <a:r>
              <a:rPr lang="cs-CZ" sz="2000" dirty="0" err="1" smtClean="0"/>
              <a:t>řešitelka</a:t>
            </a:r>
            <a:endParaRPr lang="cs-CZ" sz="2000" dirty="0" smtClean="0"/>
          </a:p>
          <a:p>
            <a:pPr lvl="1" eaLnBrk="1" hangingPunct="1"/>
            <a:r>
              <a:rPr lang="cs-CZ" sz="2000" dirty="0" smtClean="0"/>
              <a:t>vědečtí pracovníci/pracovnice</a:t>
            </a:r>
          </a:p>
          <a:p>
            <a:pPr lvl="1" eaLnBrk="1" hangingPunct="1"/>
            <a:r>
              <a:rPr lang="cs-CZ" sz="2000" dirty="0" smtClean="0"/>
              <a:t>studenti a studentky doktorského studia</a:t>
            </a:r>
          </a:p>
          <a:p>
            <a:pPr lvl="1" eaLnBrk="1" hangingPunct="1"/>
            <a:r>
              <a:rPr lang="cs-CZ" sz="2000" dirty="0" smtClean="0"/>
              <a:t>studenti a studentky magisterského studia</a:t>
            </a:r>
          </a:p>
          <a:p>
            <a:pPr eaLnBrk="1" hangingPunct="1"/>
            <a:r>
              <a:rPr lang="cs-CZ" sz="2400" dirty="0" smtClean="0"/>
              <a:t>Důraz kladen na zapojení mladých badatelů/badatelek</a:t>
            </a:r>
          </a:p>
          <a:p>
            <a:pPr lvl="1" eaLnBrk="1" hangingPunct="1"/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Projektový cyklus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9116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cs-CZ" sz="2400" dirty="0" smtClean="0"/>
              <a:t>Výzva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sz="2400" dirty="0" smtClean="0"/>
              <a:t>Projekt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sz="2400" dirty="0" smtClean="0"/>
              <a:t>Oponentura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sz="2400" dirty="0" smtClean="0"/>
              <a:t>Společná komise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sz="2400" dirty="0" smtClean="0"/>
              <a:t>Vyhlášení výsledků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sz="2400" dirty="0" smtClean="0"/>
              <a:t>Vydání rozhodnutí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sz="2400" dirty="0" smtClean="0"/>
              <a:t>Periodická zpráva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sz="2400" dirty="0" smtClean="0"/>
              <a:t>Závěrečná zpráva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Struktura projektu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911600"/>
          </a:xfrm>
        </p:spPr>
        <p:txBody>
          <a:bodyPr/>
          <a:lstStyle/>
          <a:p>
            <a:pPr eaLnBrk="1" hangingPunct="1"/>
            <a:r>
              <a:rPr lang="cs-CZ" sz="2400" dirty="0" smtClean="0"/>
              <a:t>Téma práce</a:t>
            </a:r>
          </a:p>
          <a:p>
            <a:pPr eaLnBrk="1" hangingPunct="1"/>
            <a:r>
              <a:rPr lang="cs-CZ" sz="2400" dirty="0" smtClean="0"/>
              <a:t>Plán práce a plán cest</a:t>
            </a:r>
          </a:p>
          <a:p>
            <a:pPr eaLnBrk="1" hangingPunct="1"/>
            <a:r>
              <a:rPr lang="cs-CZ" sz="2400" dirty="0" smtClean="0"/>
              <a:t>Údaje o řešitelích (zapojení studentů/mladých pracovníků)</a:t>
            </a:r>
          </a:p>
          <a:p>
            <a:pPr eaLnBrk="1" hangingPunct="1"/>
            <a:r>
              <a:rPr lang="cs-CZ" sz="2400" dirty="0" smtClean="0"/>
              <a:t>Přínos spolupráce se zahraničním </a:t>
            </a:r>
            <a:r>
              <a:rPr lang="cs-CZ" sz="2400" dirty="0" smtClean="0"/>
              <a:t>partnerem</a:t>
            </a:r>
          </a:p>
          <a:p>
            <a:pPr eaLnBrk="1" hangingPunct="1"/>
            <a:r>
              <a:rPr lang="cs-CZ" sz="2400" dirty="0" smtClean="0"/>
              <a:t>Příprava elektronické přihlášky</a:t>
            </a:r>
            <a:endParaRPr lang="cs-CZ" sz="2400" dirty="0" smtClean="0"/>
          </a:p>
          <a:p>
            <a:pPr eaLnBrk="1" hangingPunct="1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Cílové země 1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911600"/>
          </a:xfrm>
        </p:spPr>
        <p:txBody>
          <a:bodyPr/>
          <a:lstStyle/>
          <a:p>
            <a:pPr eaLnBrk="1" hangingPunct="1"/>
            <a:r>
              <a:rPr lang="cs-CZ" sz="2400" dirty="0" smtClean="0"/>
              <a:t>Slovensko</a:t>
            </a:r>
          </a:p>
          <a:p>
            <a:pPr eaLnBrk="1" hangingPunct="1"/>
            <a:r>
              <a:rPr lang="cs-CZ" sz="2400" dirty="0" smtClean="0"/>
              <a:t>Polsko</a:t>
            </a:r>
          </a:p>
          <a:p>
            <a:pPr eaLnBrk="1" hangingPunct="1"/>
            <a:r>
              <a:rPr lang="cs-CZ" sz="2400" dirty="0" smtClean="0"/>
              <a:t>Maďarsko</a:t>
            </a:r>
          </a:p>
          <a:p>
            <a:pPr eaLnBrk="1" hangingPunct="1"/>
            <a:r>
              <a:rPr lang="cs-CZ" sz="2400" dirty="0" smtClean="0"/>
              <a:t>Slovinsko</a:t>
            </a:r>
          </a:p>
          <a:p>
            <a:pPr eaLnBrk="1" hangingPunct="1"/>
            <a:r>
              <a:rPr lang="cs-CZ" sz="2400" dirty="0" smtClean="0"/>
              <a:t>Argentina</a:t>
            </a:r>
          </a:p>
          <a:p>
            <a:pPr eaLnBrk="1" hangingPunct="1"/>
            <a:r>
              <a:rPr lang="cs-CZ" sz="2400" dirty="0" smtClean="0"/>
              <a:t>Francie (</a:t>
            </a:r>
            <a:r>
              <a:rPr lang="cs-CZ" sz="2400" dirty="0" err="1" smtClean="0"/>
              <a:t>Barrande</a:t>
            </a:r>
            <a:r>
              <a:rPr lang="cs-CZ" sz="2400" dirty="0" smtClean="0"/>
              <a:t>)</a:t>
            </a:r>
          </a:p>
          <a:p>
            <a:pPr eaLnBrk="1" hangingPunct="1"/>
            <a:r>
              <a:rPr lang="cs-CZ" sz="2400" dirty="0" smtClean="0"/>
              <a:t>Rakousko (Aktion)</a:t>
            </a:r>
          </a:p>
          <a:p>
            <a:pPr eaLnBrk="1" hangingPunct="1"/>
            <a:r>
              <a:rPr lang="cs-CZ" sz="2400" dirty="0" smtClean="0"/>
              <a:t>Německo (DAAD)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</TotalTime>
  <Words>314</Words>
  <Application>Microsoft Office PowerPoint</Application>
  <PresentationFormat>Předvádění na obrazovce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MOBILITY VĚDECKÝCH PRACOVNÍKŮ A PRACOVNIC</vt:lpstr>
      <vt:lpstr>Co jsou mobility?</vt:lpstr>
      <vt:lpstr>O co se jedná?</vt:lpstr>
      <vt:lpstr>O co se nejedná?</vt:lpstr>
      <vt:lpstr>Principy financování mobility</vt:lpstr>
      <vt:lpstr>Kdo se může účastnit?</vt:lpstr>
      <vt:lpstr>Projektový cyklus</vt:lpstr>
      <vt:lpstr>Struktura projektu</vt:lpstr>
      <vt:lpstr>Cílové země 1</vt:lpstr>
      <vt:lpstr>Cílové země 2</vt:lpstr>
      <vt:lpstr>Trocha čísel na konec</vt:lpstr>
      <vt:lpstr>Děkuji za pozornost!</vt:lpstr>
    </vt:vector>
  </TitlesOfParts>
  <Company>Ministerstvo školství, mládeže a tělovýchovy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Ondřej Liška</dc:title>
  <dc:creator>hvezdar</dc:creator>
  <cp:lastModifiedBy>danekl</cp:lastModifiedBy>
  <cp:revision>70</cp:revision>
  <dcterms:created xsi:type="dcterms:W3CDTF">2007-12-16T23:10:24Z</dcterms:created>
  <dcterms:modified xsi:type="dcterms:W3CDTF">2010-12-02T11:20:43Z</dcterms:modified>
</cp:coreProperties>
</file>