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sldIdLst>
    <p:sldId id="264" r:id="rId2"/>
    <p:sldId id="290" r:id="rId3"/>
    <p:sldId id="291" r:id="rId4"/>
    <p:sldId id="293" r:id="rId5"/>
    <p:sldId id="258" r:id="rId6"/>
    <p:sldId id="259" r:id="rId7"/>
    <p:sldId id="261" r:id="rId8"/>
    <p:sldId id="262" r:id="rId9"/>
    <p:sldId id="263" r:id="rId10"/>
    <p:sldId id="295" r:id="rId11"/>
    <p:sldId id="296" r:id="rId12"/>
    <p:sldId id="267" r:id="rId13"/>
    <p:sldId id="289" r:id="rId14"/>
    <p:sldId id="288" r:id="rId15"/>
    <p:sldId id="271" r:id="rId16"/>
    <p:sldId id="297" r:id="rId17"/>
    <p:sldId id="306" r:id="rId18"/>
    <p:sldId id="305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9900"/>
    <a:srgbClr val="FFFF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70" autoAdjust="0"/>
  </p:normalViewPr>
  <p:slideViewPr>
    <p:cSldViewPr>
      <p:cViewPr>
        <p:scale>
          <a:sx n="71" d="100"/>
          <a:sy n="71" d="100"/>
        </p:scale>
        <p:origin x="-12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1CA765D-57F5-4CEC-9F25-B2CA5BA6BAE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560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560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0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FB4896-5AA0-45A3-B13F-127681D249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DEE592-4C2A-494B-A2F2-947E5F99097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D4A604-CD8B-4F39-B107-404AAB4960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23E17-0888-4DB5-8B09-FA74C32CF61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CD9525-303D-4CD0-A6E5-2020C3E68C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890207-A467-4BC6-8E73-8F3DCCFE52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2F2DA6-A376-40C5-AB97-C58F512087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6E46FC-DA3F-4700-B933-F1E4884916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A76CD-2021-4294-9F41-E1C02D33E7E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34BA7D-CCC3-4B6C-A6D2-09E1ADD496E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96BF5E-1485-4F59-A25A-50C54FBE81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5C87C00-5FE0-46EC-A782-748BC93F374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58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733800"/>
            <a:ext cx="292893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Shape 1"/>
          <p:cNvSpPr txBox="1"/>
          <p:nvPr/>
        </p:nvSpPr>
        <p:spPr>
          <a:xfrm>
            <a:off x="236514" y="431783"/>
            <a:ext cx="8143932" cy="221413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defRPr/>
            </a:pPr>
            <a:r>
              <a:rPr lang="ru-RU" sz="4400" b="1" dirty="0">
                <a:ln>
                  <a:solidFill>
                    <a:srgbClr val="990033"/>
                  </a:solidFill>
                </a:ln>
                <a:solidFill>
                  <a:srgbClr val="FFC000"/>
                </a:solidFill>
                <a:latin typeface="Candara"/>
                <a:cs typeface="Arial" pitchFamily="34" charset="0"/>
              </a:rPr>
              <a:t>ООО </a:t>
            </a:r>
          </a:p>
          <a:p>
            <a:pPr algn="ctr">
              <a:defRPr/>
            </a:pPr>
            <a:r>
              <a:rPr lang="ru-RU" sz="4400" b="1" dirty="0">
                <a:ln>
                  <a:solidFill>
                    <a:srgbClr val="990033"/>
                  </a:solidFill>
                </a:ln>
                <a:solidFill>
                  <a:srgbClr val="FFC000"/>
                </a:solidFill>
                <a:latin typeface="Candara"/>
                <a:cs typeface="Arial" pitchFamily="34" charset="0"/>
              </a:rPr>
              <a:t>«Научно-производственный центр</a:t>
            </a:r>
          </a:p>
          <a:p>
            <a:pPr algn="ctr">
              <a:defRPr/>
            </a:pPr>
            <a:r>
              <a:rPr lang="ru-RU" sz="5800" b="1" dirty="0">
                <a:ln>
                  <a:solidFill>
                    <a:srgbClr val="990033"/>
                  </a:solidFill>
                </a:ln>
                <a:solidFill>
                  <a:srgbClr val="FFC000"/>
                </a:solidFill>
                <a:latin typeface="Candara"/>
                <a:cs typeface="Arial" pitchFamily="34" charset="0"/>
              </a:rPr>
              <a:t> ХИММЕДСИНТЕЗ»</a:t>
            </a:r>
            <a:endParaRPr sz="5800">
              <a:ln>
                <a:solidFill>
                  <a:srgbClr val="990033"/>
                </a:solidFill>
              </a:ln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576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905000"/>
            <a:ext cx="3097213" cy="3600450"/>
          </a:xfrm>
        </p:spPr>
      </p:pic>
      <p:pic>
        <p:nvPicPr>
          <p:cNvPr id="6246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1752600"/>
            <a:ext cx="2419350" cy="4679950"/>
          </a:xfrm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22018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835150" y="260350"/>
            <a:ext cx="691356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Тест на соки, морсы, прохладительные напитки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 flipV="1">
            <a:off x="5651500" y="3716338"/>
            <a:ext cx="1800225" cy="1081087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1476375" y="3644900"/>
            <a:ext cx="1655763" cy="1223963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79388" y="6237288"/>
            <a:ext cx="43164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Краситель – натуральный + синтетический</a:t>
            </a: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6019800" y="6324600"/>
            <a:ext cx="30019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Краситель – натуральный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86800" cy="908050"/>
          </a:xfrm>
        </p:spPr>
        <p:txBody>
          <a:bodyPr/>
          <a:lstStyle/>
          <a:p>
            <a:r>
              <a:rPr lang="ru-RU"/>
              <a:t>Тест на фальсификацию вин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44675"/>
            <a:ext cx="4392612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981075"/>
            <a:ext cx="467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Вино – фальшивое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(грубый фальсификат)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464050" y="981075"/>
            <a:ext cx="467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Вино – фальшивое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(тонкий  фальсификат)</a:t>
            </a:r>
          </a:p>
        </p:txBody>
      </p:sp>
      <p:sp>
        <p:nvSpPr>
          <p:cNvPr id="63494" name="Line 8"/>
          <p:cNvSpPr>
            <a:spLocks noChangeShapeType="1"/>
          </p:cNvSpPr>
          <p:nvPr/>
        </p:nvSpPr>
        <p:spPr bwMode="auto">
          <a:xfrm>
            <a:off x="1331913" y="1844675"/>
            <a:ext cx="1728787" cy="1730375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495" name="Line 9"/>
          <p:cNvSpPr>
            <a:spLocks noChangeShapeType="1"/>
          </p:cNvSpPr>
          <p:nvPr/>
        </p:nvSpPr>
        <p:spPr bwMode="auto">
          <a:xfrm flipH="1">
            <a:off x="6443663" y="1844675"/>
            <a:ext cx="1511300" cy="1655763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496" name="Line 10"/>
          <p:cNvSpPr>
            <a:spLocks noChangeShapeType="1"/>
          </p:cNvSpPr>
          <p:nvPr/>
        </p:nvSpPr>
        <p:spPr bwMode="auto">
          <a:xfrm flipV="1">
            <a:off x="4716463" y="5303838"/>
            <a:ext cx="0" cy="1554162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132138" y="6165850"/>
            <a:ext cx="3384550" cy="574675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Вино - натуральное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z="2400">
                <a:solidFill>
                  <a:srgbClr val="FFFF99"/>
                </a:solidFill>
                <a:latin typeface="Candara" pitchFamily="34" charset="0"/>
              </a:rPr>
              <a:t>Тесты для определения наркотических и психотропных веществ.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191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1. Высокая чувствительность - высокая контрастность и высокая скорость цветового перехода в присутствии обнаруживаемого или определяемого вещества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2. Высокая селективность. Тесты основаны на методиках обеспечивающих минимизацию количества ложноотрицательных и  ложноположительных результатов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3. Сохранение требуемых свойств в течение длительного времени и в широком диапазоне климатических условий.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4. Простота в использовании (требуют выполнения минимального количества операций).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5. Экспрессность.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6. Однозначность в интерпретации полученных результатов.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7. Низкая себестоимость единичного определения.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effectLst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</p:txBody>
      </p:sp>
      <p:pic>
        <p:nvPicPr>
          <p:cNvPr id="30725" name="Picture 5" descr="canna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00600"/>
            <a:ext cx="218916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0"/>
            <a:ext cx="6705600" cy="762000"/>
          </a:xfrm>
        </p:spPr>
        <p:txBody>
          <a:bodyPr/>
          <a:lstStyle/>
          <a:p>
            <a:r>
              <a:rPr lang="ru-RU" sz="2400" b="0" dirty="0">
                <a:solidFill>
                  <a:srgbClr val="FFFF99"/>
                </a:solidFill>
                <a:latin typeface="Candara" pitchFamily="34" charset="0"/>
              </a:rPr>
              <a:t>    НПЦ «ХИММЕДСИНТЕЗ»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534400" cy="5516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u="sng" dirty="0" smtClean="0">
                <a:solidFill>
                  <a:srgbClr val="FFF2CC"/>
                </a:solidFill>
                <a:latin typeface="Candara" pitchFamily="34" charset="0"/>
              </a:rPr>
              <a:t>ПРОИЗВОДИТ ВСЕ  НЕОБХОДИМЫЕ СРЕДСТВА  </a:t>
            </a:r>
            <a:r>
              <a:rPr lang="ru-RU" sz="2000" b="1" i="1" u="sng" dirty="0">
                <a:solidFill>
                  <a:srgbClr val="FFF2CC"/>
                </a:solidFill>
                <a:latin typeface="Candara" pitchFamily="34" charset="0"/>
              </a:rPr>
              <a:t>ДЛЯ  </a:t>
            </a:r>
            <a:r>
              <a:rPr lang="ru-RU" sz="2000" b="1" i="1" u="sng" dirty="0" smtClean="0">
                <a:solidFill>
                  <a:srgbClr val="FFF2CC"/>
                </a:solidFill>
                <a:latin typeface="Candara" pitchFamily="34" charset="0"/>
              </a:rPr>
              <a:t>ПРОФИЛАКТИКИ ВНУТРИБОЛЬНИЧНЫХ  </a:t>
            </a:r>
            <a:r>
              <a:rPr lang="ru-RU" sz="2000" b="1" i="1" u="sng" dirty="0">
                <a:solidFill>
                  <a:srgbClr val="FFF2CC"/>
                </a:solidFill>
                <a:latin typeface="Candara" pitchFamily="34" charset="0"/>
              </a:rPr>
              <a:t>ИНФЕКЦИЙ  В ОРГАНИЗАЦИЯХ  </a:t>
            </a:r>
            <a:r>
              <a:rPr lang="ru-RU" sz="2000" b="1" i="1" u="sng" dirty="0" smtClean="0">
                <a:solidFill>
                  <a:srgbClr val="FFF2CC"/>
                </a:solidFill>
                <a:latin typeface="Candara" pitchFamily="34" charset="0"/>
              </a:rPr>
              <a:t>ЗДРАВООХРАНЕНИЯ: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i="1" dirty="0" smtClean="0">
                <a:solidFill>
                  <a:srgbClr val="FFF2CC"/>
                </a:solidFill>
                <a:latin typeface="Candara" pitchFamily="34" charset="0"/>
              </a:rPr>
              <a:t>Для гигиенической обработки рук;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i="1" dirty="0" smtClean="0">
                <a:solidFill>
                  <a:srgbClr val="FFF2CC"/>
                </a:solidFill>
                <a:latin typeface="Candara" pitchFamily="34" charset="0"/>
              </a:rPr>
              <a:t>Для экстренной дезинфекции поверхностей, оборудования, ИМН, биологических выделений;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i="1" dirty="0" smtClean="0">
                <a:solidFill>
                  <a:srgbClr val="FFF2CC"/>
                </a:solidFill>
                <a:latin typeface="Candara" pitchFamily="34" charset="0"/>
              </a:rPr>
              <a:t>Для дезинфекции и очистки  предметов ухода за больными, уборочного инвентаря, ветоши, посуды, игрушек;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i="1" dirty="0" smtClean="0">
                <a:solidFill>
                  <a:srgbClr val="FFF2CC"/>
                </a:solidFill>
                <a:latin typeface="Candara" pitchFamily="34" charset="0"/>
              </a:rPr>
              <a:t>Для ПСО хирургических и стоматологических, а также инструментов к эндоскопам механизированным способом в ультразвуковых установках.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i="1" dirty="0" smtClean="0">
                <a:solidFill>
                  <a:srgbClr val="FFF2CC"/>
                </a:solidFill>
                <a:latin typeface="Candara" pitchFamily="34" charset="0"/>
              </a:rPr>
              <a:t>Средства для проведения </a:t>
            </a:r>
            <a:r>
              <a:rPr lang="ru-RU" sz="2000" i="1" dirty="0" err="1" smtClean="0">
                <a:solidFill>
                  <a:srgbClr val="FFF2CC"/>
                </a:solidFill>
                <a:latin typeface="Candara" pitchFamily="34" charset="0"/>
              </a:rPr>
              <a:t>физиопроцедур</a:t>
            </a:r>
            <a:r>
              <a:rPr lang="ru-RU" sz="2000" i="1" dirty="0" smtClean="0">
                <a:solidFill>
                  <a:srgbClr val="FFF2CC"/>
                </a:solidFill>
                <a:latin typeface="Candara" pitchFamily="34" charset="0"/>
              </a:rPr>
              <a:t>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i="1" dirty="0" smtClean="0">
                <a:solidFill>
                  <a:srgbClr val="FFF2CC"/>
                </a:solidFill>
                <a:latin typeface="Candara" pitchFamily="34" charset="0"/>
              </a:rPr>
              <a:t>Моющие средства для лабораторной посуды, предметных стекол;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000" i="1" dirty="0" smtClean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000" i="1" dirty="0" smtClean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000" i="1" dirty="0" smtClean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000" i="1" dirty="0" smtClean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400" i="1" dirty="0" smtClean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400" i="1" dirty="0" smtClean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400" i="1" dirty="0" smtClean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400" i="1" dirty="0" smtClean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400" i="1" dirty="0" smtClean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400" b="1" i="1" u="sng" dirty="0" smtClean="0">
              <a:solidFill>
                <a:srgbClr val="FFF2CC"/>
              </a:solidFill>
              <a:latin typeface="Candar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 i="1" u="sng" dirty="0">
              <a:solidFill>
                <a:srgbClr val="FFF2CC"/>
              </a:solidFill>
              <a:latin typeface="Candar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 i="1" u="sng" dirty="0">
              <a:solidFill>
                <a:srgbClr val="FFF2CC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solidFill>
                <a:srgbClr val="FFFF99"/>
              </a:solidFill>
              <a:latin typeface="Candar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>
              <a:solidFill>
                <a:srgbClr val="FFFF99"/>
              </a:solidFill>
              <a:latin typeface="Candara" pitchFamily="34" charset="0"/>
            </a:endParaRPr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5410200"/>
            <a:ext cx="4887120" cy="120936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609600"/>
            <a:ext cx="7419975" cy="638175"/>
          </a:xfrm>
        </p:spPr>
        <p:txBody>
          <a:bodyPr anchor="b">
            <a:normAutofit fontScale="90000"/>
          </a:bodyPr>
          <a:lstStyle/>
          <a:p>
            <a:r>
              <a:rPr lang="ru-RU" sz="2400" b="0">
                <a:solidFill>
                  <a:srgbClr val="FFFF99"/>
                </a:solidFill>
                <a:latin typeface="Candara" pitchFamily="34" charset="0"/>
              </a:rPr>
              <a:t>НПЦ«ХИММЕДСИНТЕЗ»  РАЗРАБОТАЛ СЕРИЮ ПРЕПАРАТОВ ДЛЯ ОЧИСТКИ КОЖИ ПЕРСОНАЛА И ПАЦИЕНТОВ «ДУШЕЧКА»</a:t>
            </a:r>
            <a:endParaRPr lang="ru-RU" sz="2400">
              <a:solidFill>
                <a:srgbClr val="FFFF99"/>
              </a:solidFill>
              <a:latin typeface="Candara" pitchFamily="34" charset="0"/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sz="quarter" idx="4294967295"/>
          </p:nvPr>
        </p:nvSpPr>
        <p:spPr>
          <a:xfrm>
            <a:off x="4648200" y="1371600"/>
            <a:ext cx="4114800" cy="3662363"/>
          </a:xfrm>
        </p:spPr>
        <p:txBody>
          <a:bodyPr/>
          <a:lstStyle/>
          <a:p>
            <a:pPr marL="273050" indent="-273050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>
                <a:solidFill>
                  <a:srgbClr val="FFFF99"/>
                </a:solidFill>
                <a:latin typeface="Candara" pitchFamily="34" charset="0"/>
              </a:rPr>
              <a:t>душечка – антибактериальное жидкое мыло;</a:t>
            </a:r>
          </a:p>
          <a:p>
            <a:pPr marL="273050" indent="-273050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>
                <a:solidFill>
                  <a:srgbClr val="FFFF99"/>
                </a:solidFill>
                <a:latin typeface="Candara" pitchFamily="34" charset="0"/>
              </a:rPr>
              <a:t>витамин – витаминизированное мыло;</a:t>
            </a:r>
          </a:p>
          <a:p>
            <a:pPr marL="273050" indent="-273050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>
                <a:solidFill>
                  <a:srgbClr val="FFFF99"/>
                </a:solidFill>
                <a:latin typeface="Candara" pitchFamily="34" charset="0"/>
              </a:rPr>
              <a:t>кондиционер – мыло для повседневного применения;</a:t>
            </a:r>
          </a:p>
          <a:p>
            <a:pPr marL="273050" indent="-273050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>
                <a:solidFill>
                  <a:srgbClr val="FFFF99"/>
                </a:solidFill>
                <a:latin typeface="Candara" pitchFamily="34" charset="0"/>
              </a:rPr>
              <a:t>аква – тонизирующее мыло, для повседневного применения.</a:t>
            </a:r>
          </a:p>
          <a:p>
            <a:pPr marL="273050" indent="-273050">
              <a:buClr>
                <a:srgbClr val="FFFF00"/>
              </a:buClr>
              <a:buFont typeface="Wingdings" pitchFamily="2" charset="2"/>
              <a:buChar char="Ø"/>
            </a:pPr>
            <a:endParaRPr lang="ru-RU" sz="2400" b="1" i="1">
              <a:solidFill>
                <a:srgbClr val="FFFF99"/>
              </a:solidFill>
            </a:endParaRPr>
          </a:p>
        </p:txBody>
      </p:sp>
      <p:pic>
        <p:nvPicPr>
          <p:cNvPr id="4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039" y="1226512"/>
            <a:ext cx="2758819" cy="34930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0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6718" y="3431209"/>
            <a:ext cx="2535388" cy="281344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915400" cy="1477962"/>
          </a:xfrm>
        </p:spPr>
        <p:txBody>
          <a:bodyPr/>
          <a:lstStyle/>
          <a:p>
            <a:r>
              <a:rPr lang="ru-RU" sz="3200">
                <a:solidFill>
                  <a:srgbClr val="FFFF99"/>
                </a:solidFill>
                <a:latin typeface="Candara" pitchFamily="34" charset="0"/>
              </a:rPr>
              <a:t>Среды питательные стерильные </a:t>
            </a:r>
            <a:br>
              <a:rPr lang="ru-RU" sz="320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3200">
                <a:solidFill>
                  <a:srgbClr val="FFFF99"/>
                </a:solidFill>
                <a:latin typeface="Candara" pitchFamily="34" charset="0"/>
              </a:rPr>
              <a:t>(готовые к применению и сухие)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620000" cy="1676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FF99"/>
                </a:solidFill>
                <a:latin typeface="Candara" pitchFamily="34" charset="0"/>
              </a:rPr>
              <a:t>		Используются для культивирования, определения общего количества, накопления, выделения и идентификации широкого спектра микроорганизмов при биологическом контроле, в том числе в венерологии.</a:t>
            </a:r>
          </a:p>
        </p:txBody>
      </p:sp>
      <p:pic>
        <p:nvPicPr>
          <p:cNvPr id="34820" name="Picture 4" descr="IMG_7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34821" name="Picture 5" descr="IMG_7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4267200" cy="281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FF99"/>
                </a:solidFill>
              </a:rPr>
              <a:t>Гуминовые удобрения нового поколения:</a:t>
            </a:r>
            <a:br>
              <a:rPr lang="ru-RU" sz="2800" dirty="0">
                <a:solidFill>
                  <a:srgbClr val="FFFF99"/>
                </a:solidFill>
              </a:rPr>
            </a:br>
            <a:r>
              <a:rPr lang="ru-RU" sz="2800" dirty="0">
                <a:solidFill>
                  <a:srgbClr val="FFFF99"/>
                </a:solidFill>
              </a:rPr>
              <a:t>«</a:t>
            </a:r>
            <a:r>
              <a:rPr lang="ru-RU" sz="2800" dirty="0" err="1">
                <a:solidFill>
                  <a:srgbClr val="FFFF99"/>
                </a:solidFill>
              </a:rPr>
              <a:t>Гидрогумин</a:t>
            </a:r>
            <a:r>
              <a:rPr lang="ru-RU" sz="2800" dirty="0">
                <a:solidFill>
                  <a:srgbClr val="FFFF99"/>
                </a:solidFill>
              </a:rPr>
              <a:t>»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295400"/>
            <a:ext cx="6400800" cy="53340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800" dirty="0">
                <a:solidFill>
                  <a:srgbClr val="FFFF99"/>
                </a:solidFill>
                <a:latin typeface="Candara" pitchFamily="34" charset="0"/>
              </a:rPr>
              <a:t>Стимулирует развитие мощной корневой системы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FFFF99"/>
                </a:solidFill>
                <a:latin typeface="Candara" pitchFamily="34" charset="0"/>
              </a:rPr>
              <a:t>Интенсифицирует обменные процессы в растительной клетке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FFFF99"/>
                </a:solidFill>
                <a:latin typeface="Candara" pitchFamily="34" charset="0"/>
              </a:rPr>
              <a:t>Стимулирует развитие всех почвенных организмов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FFFF99"/>
                </a:solidFill>
                <a:latin typeface="Candara" pitchFamily="34" charset="0"/>
              </a:rPr>
              <a:t>Может быть использована в птицеводстве как оздоровительная добавка и корм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FFFF99"/>
                </a:solidFill>
                <a:latin typeface="Candara" pitchFamily="34" charset="0"/>
              </a:rPr>
              <a:t>Препятствует поступлению техногенных продуктов  из почвы в растение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FFFF99"/>
                </a:solidFill>
                <a:latin typeface="Candara" pitchFamily="34" charset="0"/>
              </a:rPr>
              <a:t>Повышает устойчивость растений к засухе и </a:t>
            </a:r>
            <a:r>
              <a:rPr lang="ru-RU" sz="1800" dirty="0" smtClean="0">
                <a:solidFill>
                  <a:srgbClr val="FFFF99"/>
                </a:solidFill>
                <a:latin typeface="Candara" pitchFamily="34" charset="0"/>
              </a:rPr>
              <a:t>заморозкам.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99"/>
                </a:solidFill>
                <a:latin typeface="Candara" pitchFamily="34" charset="0"/>
              </a:rPr>
              <a:t>  </a:t>
            </a:r>
            <a:r>
              <a:rPr lang="ru-RU" sz="2000" b="1" i="1" dirty="0" smtClean="0">
                <a:solidFill>
                  <a:srgbClr val="FFFF99"/>
                </a:solidFill>
                <a:latin typeface="Candara" pitchFamily="34" charset="0"/>
              </a:rPr>
              <a:t>     Эффективность препарата подтверждена: РУП «Институт овощеводства», НИРУП «Институт почвоведения и агрохимии НАН Белоруссии», РНИУП «Институт земледелия и селекции НАН Белоруссии», НАН Белоруссии «Центральный ботанический сад», РУП «Институт  льна НАН Белоруссии».</a:t>
            </a:r>
            <a:endParaRPr lang="ru-RU" sz="2000" b="1" i="1" dirty="0">
              <a:solidFill>
                <a:srgbClr val="FFFF99"/>
              </a:solidFill>
              <a:latin typeface="Candara" pitchFamily="34" charset="0"/>
            </a:endParaRPr>
          </a:p>
        </p:txBody>
      </p:sp>
      <p:pic>
        <p:nvPicPr>
          <p:cNvPr id="64516" name="Picture 4" descr="г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2362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66"/>
                </a:solidFill>
              </a:rPr>
              <a:t/>
            </a:r>
            <a:br>
              <a:rPr lang="en-US" sz="4000">
                <a:solidFill>
                  <a:srgbClr val="FFFF66"/>
                </a:solidFill>
              </a:rPr>
            </a:br>
            <a:r>
              <a:rPr lang="en-US" sz="4000">
                <a:solidFill>
                  <a:srgbClr val="FFFF66"/>
                </a:solidFill>
                <a:latin typeface="Candara" pitchFamily="34" charset="0"/>
              </a:rPr>
              <a:t/>
            </a:r>
            <a:br>
              <a:rPr lang="en-US" sz="4000">
                <a:solidFill>
                  <a:srgbClr val="FFFF66"/>
                </a:solidFill>
                <a:latin typeface="Candara" pitchFamily="34" charset="0"/>
              </a:rPr>
            </a:br>
            <a:r>
              <a:rPr lang="en-US" sz="2400">
                <a:solidFill>
                  <a:srgbClr val="FFFF66"/>
                </a:solidFill>
                <a:latin typeface="Candara" pitchFamily="34" charset="0"/>
              </a:rPr>
              <a:t/>
            </a:r>
            <a:br>
              <a:rPr lang="en-US" sz="2400">
                <a:solidFill>
                  <a:srgbClr val="FFFF66"/>
                </a:solidFill>
                <a:latin typeface="Candara" pitchFamily="34" charset="0"/>
              </a:rPr>
            </a:b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2400" b="1" dirty="0">
                <a:solidFill>
                  <a:srgbClr val="FFFF66"/>
                </a:solidFill>
                <a:latin typeface="Candara" pitchFamily="34" charset="0"/>
              </a:rPr>
              <a:t>Средство для обеззараживания семян зерновых культур от возбудителей болезней: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solidFill>
                  <a:srgbClr val="FFFF66"/>
                </a:solidFill>
                <a:latin typeface="Algerian" pitchFamily="82" charset="0"/>
              </a:rPr>
              <a:t>	</a:t>
            </a:r>
            <a:r>
              <a:rPr lang="ru-RU" sz="2800" b="1" dirty="0">
                <a:solidFill>
                  <a:srgbClr val="FFFF66"/>
                </a:solidFill>
                <a:latin typeface="Chiller" pitchFamily="82" charset="0"/>
              </a:rPr>
              <a:t>«</a:t>
            </a:r>
            <a:r>
              <a:rPr lang="ru-RU" sz="2800" b="1" dirty="0" err="1">
                <a:solidFill>
                  <a:srgbClr val="FFFF66"/>
                </a:solidFill>
                <a:latin typeface="Chiller" pitchFamily="82" charset="0"/>
              </a:rPr>
              <a:t>Максивит</a:t>
            </a:r>
            <a:r>
              <a:rPr lang="ru-RU" sz="2800" b="1" dirty="0">
                <a:solidFill>
                  <a:srgbClr val="FFFF66"/>
                </a:solidFill>
                <a:latin typeface="Chiller" pitchFamily="82" charset="0"/>
              </a:rPr>
              <a:t>»</a:t>
            </a:r>
          </a:p>
          <a:p>
            <a:pPr>
              <a:buFontTx/>
              <a:buChar char="-"/>
            </a:pPr>
            <a:r>
              <a:rPr lang="ru-RU" sz="2200" b="1" dirty="0">
                <a:solidFill>
                  <a:srgbClr val="FFFF66"/>
                </a:solidFill>
                <a:effectLst/>
                <a:latin typeface="Candara" pitchFamily="34" charset="0"/>
              </a:rPr>
              <a:t>обладает </a:t>
            </a:r>
            <a:r>
              <a:rPr lang="ru-RU" sz="2200" b="1" dirty="0" err="1">
                <a:solidFill>
                  <a:srgbClr val="FFFF66"/>
                </a:solidFill>
                <a:effectLst/>
                <a:latin typeface="Candara" pitchFamily="34" charset="0"/>
              </a:rPr>
              <a:t>фунгицидным</a:t>
            </a:r>
            <a:r>
              <a:rPr lang="ru-RU" sz="2200" b="1" dirty="0">
                <a:solidFill>
                  <a:srgbClr val="FFFF66"/>
                </a:solidFill>
                <a:effectLst/>
                <a:latin typeface="Candara" pitchFamily="34" charset="0"/>
              </a:rPr>
              <a:t> действием и стимулирующей активностью ;</a:t>
            </a:r>
          </a:p>
          <a:p>
            <a:pPr>
              <a:buFontTx/>
              <a:buChar char="-"/>
            </a:pPr>
            <a:r>
              <a:rPr lang="ru-RU" sz="2200" b="1" dirty="0">
                <a:solidFill>
                  <a:srgbClr val="FFFF66"/>
                </a:solidFill>
                <a:effectLst/>
                <a:latin typeface="Candara" pitchFamily="34" charset="0"/>
              </a:rPr>
              <a:t>благодаря своей формуле не вызывает привыкания;</a:t>
            </a:r>
          </a:p>
          <a:p>
            <a:pPr>
              <a:buFontTx/>
              <a:buChar char="-"/>
            </a:pPr>
            <a:r>
              <a:rPr lang="ru-RU" sz="2200" b="1" dirty="0">
                <a:solidFill>
                  <a:srgbClr val="FFFF66"/>
                </a:solidFill>
                <a:effectLst/>
                <a:latin typeface="Candara" pitchFamily="34" charset="0"/>
              </a:rPr>
              <a:t>совместим с инсектицидами;</a:t>
            </a:r>
          </a:p>
          <a:p>
            <a:pPr>
              <a:buFontTx/>
              <a:buChar char="-"/>
            </a:pPr>
            <a:r>
              <a:rPr lang="ru-RU" sz="2200" b="1" dirty="0">
                <a:solidFill>
                  <a:srgbClr val="FFFF66"/>
                </a:solidFill>
                <a:effectLst/>
                <a:latin typeface="Candara" pitchFamily="34" charset="0"/>
              </a:rPr>
              <a:t>не представляет опасности для рыб, пчел и полезных насекомых;</a:t>
            </a:r>
          </a:p>
          <a:p>
            <a:pPr>
              <a:buFontTx/>
              <a:buChar char="-"/>
            </a:pPr>
            <a:r>
              <a:rPr lang="ru-RU" sz="2200" b="1" dirty="0">
                <a:solidFill>
                  <a:srgbClr val="FFFF66"/>
                </a:solidFill>
                <a:effectLst/>
                <a:latin typeface="Candara" pitchFamily="34" charset="0"/>
              </a:rPr>
              <a:t>после действия быстро разрушается ферментами растений, почвенных организмов, насекомых и животных на неопасные составляющие;</a:t>
            </a:r>
          </a:p>
          <a:p>
            <a:pPr>
              <a:buFontTx/>
              <a:buChar char="-"/>
            </a:pPr>
            <a:endParaRPr lang="ru-RU" sz="2200" b="1" dirty="0">
              <a:solidFill>
                <a:srgbClr val="FFFF66"/>
              </a:solidFill>
              <a:effectLst/>
              <a:latin typeface="Candara" pitchFamily="34" charset="0"/>
            </a:endParaRPr>
          </a:p>
          <a:p>
            <a:pPr algn="ctr">
              <a:buFontTx/>
              <a:buNone/>
            </a:pPr>
            <a:r>
              <a:rPr lang="ru-RU" sz="2400" b="1" i="1" u="sng" dirty="0">
                <a:solidFill>
                  <a:srgbClr val="FFFF66"/>
                </a:solidFill>
                <a:effectLst/>
                <a:latin typeface="Candara" pitchFamily="34" charset="0"/>
              </a:rPr>
              <a:t>Препарат успешно прошел испытания в Республиканском «Институте защиты растений».</a:t>
            </a:r>
          </a:p>
          <a:p>
            <a:pPr>
              <a:buFontTx/>
              <a:buChar char="-"/>
            </a:pPr>
            <a:endParaRPr lang="ru-RU" sz="2400" b="1" i="1" u="sng" dirty="0">
              <a:solidFill>
                <a:srgbClr val="FFFF66"/>
              </a:solidFill>
              <a:effectLst/>
              <a:latin typeface="Candara" pitchFamily="34" charset="0"/>
            </a:endParaRPr>
          </a:p>
          <a:p>
            <a:pPr>
              <a:buFontTx/>
              <a:buChar char="-"/>
            </a:pPr>
            <a:endParaRPr lang="ru-RU" sz="2000" b="1" dirty="0">
              <a:solidFill>
                <a:srgbClr val="FFFF66"/>
              </a:solidFill>
              <a:effectLst/>
              <a:latin typeface="Candara" pitchFamily="34" charset="0"/>
            </a:endParaRPr>
          </a:p>
          <a:p>
            <a:pPr>
              <a:buFontTx/>
              <a:buChar char="-"/>
            </a:pPr>
            <a:endParaRPr lang="ru-RU" sz="2000" b="1" dirty="0">
              <a:solidFill>
                <a:srgbClr val="FFFF66"/>
              </a:solidFill>
              <a:effectLst/>
              <a:latin typeface="Candara" pitchFamily="34" charset="0"/>
            </a:endParaRPr>
          </a:p>
          <a:p>
            <a:pPr>
              <a:buFontTx/>
              <a:buChar char="-"/>
            </a:pPr>
            <a:endParaRPr lang="ru-RU" sz="2000" b="1" u="sng" dirty="0">
              <a:solidFill>
                <a:srgbClr val="FFFF66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endParaRPr lang="ru-RU" sz="2000" b="1" u="sng" dirty="0">
              <a:solidFill>
                <a:srgbClr val="FFFF66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endParaRPr lang="en-US" sz="2800" b="1" dirty="0">
              <a:solidFill>
                <a:srgbClr val="FFFF66"/>
              </a:solidFill>
              <a:latin typeface="Chiller" pitchFamily="82" charset="0"/>
            </a:endParaRPr>
          </a:p>
          <a:p>
            <a:pPr>
              <a:buFont typeface="Wingdings" pitchFamily="2" charset="2"/>
              <a:buNone/>
            </a:pPr>
            <a:endParaRPr lang="ru-RU" sz="2800" b="1" dirty="0">
              <a:solidFill>
                <a:srgbClr val="FFFF66"/>
              </a:solidFill>
              <a:latin typeface="Chiller" pitchFamily="82" charset="0"/>
            </a:endParaRPr>
          </a:p>
          <a:p>
            <a:pPr algn="ctr">
              <a:buFont typeface="Wingdings" pitchFamily="2" charset="2"/>
              <a:buNone/>
            </a:pPr>
            <a:endParaRPr lang="ru-RU" sz="2800" b="1" dirty="0">
              <a:solidFill>
                <a:srgbClr val="FFFF66"/>
              </a:solidFill>
              <a:latin typeface="Candar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2800" b="1" dirty="0">
              <a:solidFill>
                <a:srgbClr val="FFFF66"/>
              </a:solidFill>
              <a:latin typeface="Chiller" pitchFamily="82" charset="0"/>
            </a:endParaRPr>
          </a:p>
          <a:p>
            <a:pPr>
              <a:buFont typeface="Wingdings" pitchFamily="2" charset="2"/>
              <a:buNone/>
            </a:pPr>
            <a:endParaRPr lang="ru-RU" sz="2800" b="1" dirty="0">
              <a:solidFill>
                <a:srgbClr val="FFFF66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FFFF99"/>
                </a:solidFill>
                <a:latin typeface="Candara" pitchFamily="34" charset="0"/>
              </a:rPr>
              <a:t>Средства для обработки воды бассейнов жидкие, гранулированные и таблетированные</a:t>
            </a:r>
            <a:r>
              <a:rPr lang="ru-RU"/>
              <a:t> </a:t>
            </a:r>
            <a:r>
              <a:rPr lang="ru-RU" sz="2400">
                <a:solidFill>
                  <a:srgbClr val="FFFF99"/>
                </a:solidFill>
                <a:latin typeface="Candara" pitchFamily="34" charset="0"/>
              </a:rPr>
              <a:t>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876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-</a:t>
            </a: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дезинфицирующие средства (кислород- и хлорсодержащие);</a:t>
            </a:r>
          </a:p>
          <a:p>
            <a:pPr>
              <a:buFont typeface="Wingdings" pitchFamily="2" charset="2"/>
              <a:buNone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  <a:p>
            <a:pPr>
              <a:buFontTx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- регуляторы рН;</a:t>
            </a:r>
          </a:p>
          <a:p>
            <a:pPr>
              <a:buFontTx/>
              <a:buChar char="-"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  <a:p>
            <a:pPr>
              <a:buFontTx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- коагулянты;</a:t>
            </a:r>
          </a:p>
          <a:p>
            <a:pPr>
              <a:buFontTx/>
              <a:buNone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  <a:p>
            <a:pPr>
              <a:buFontTx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- биоциды;</a:t>
            </a:r>
          </a:p>
          <a:p>
            <a:pPr>
              <a:buFontTx/>
              <a:buNone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  <a:p>
            <a:pPr>
              <a:buFontTx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- средство для дехлорирования вода;</a:t>
            </a:r>
          </a:p>
          <a:p>
            <a:pPr>
              <a:buFontTx/>
              <a:buChar char="-"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  <a:p>
            <a:pPr>
              <a:buFontTx/>
              <a:buNone/>
            </a:pPr>
            <a:r>
              <a:rPr lang="ru-RU" sz="2000">
                <a:solidFill>
                  <a:srgbClr val="FFFF99"/>
                </a:solidFill>
                <a:latin typeface="Candara" pitchFamily="34" charset="0"/>
              </a:rPr>
              <a:t>- средство против образования известковых отложений;</a:t>
            </a:r>
          </a:p>
          <a:p>
            <a:pPr>
              <a:buFontTx/>
              <a:buNone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endParaRPr lang="ru-RU" sz="2000">
              <a:solidFill>
                <a:srgbClr val="FFFF99"/>
              </a:solidFill>
              <a:latin typeface="Candara" pitchFamily="34" charset="0"/>
            </a:endParaRPr>
          </a:p>
        </p:txBody>
      </p:sp>
      <p:pic>
        <p:nvPicPr>
          <p:cNvPr id="72708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3124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7200">
                <a:solidFill>
                  <a:srgbClr val="FFFF99"/>
                </a:solidFill>
                <a:latin typeface="Candara" pitchFamily="34" charset="0"/>
              </a:rPr>
              <a:t>Спасибо за </a:t>
            </a:r>
            <a:r>
              <a:rPr lang="ru-RU" sz="7200" smtClean="0">
                <a:solidFill>
                  <a:srgbClr val="FFFF99"/>
                </a:solidFill>
                <a:latin typeface="Candara" pitchFamily="34" charset="0"/>
              </a:rPr>
              <a:t>внимание!</a:t>
            </a:r>
            <a:endParaRPr lang="ru-RU" sz="7200">
              <a:solidFill>
                <a:srgbClr val="FFFF99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486400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b="1" i="1">
                <a:solidFill>
                  <a:srgbClr val="FFF2CC"/>
                </a:solidFill>
                <a:latin typeface="Candara" pitchFamily="34" charset="0"/>
              </a:rPr>
              <a:t>	</a:t>
            </a:r>
            <a:r>
              <a:rPr lang="ru-RU" b="1" i="1">
                <a:solidFill>
                  <a:srgbClr val="FFFF99"/>
                </a:solidFill>
                <a:latin typeface="Candara" pitchFamily="34" charset="0"/>
              </a:rPr>
              <a:t>ООО «НПЦ ХИММЕДСИНТЕЗ» </a:t>
            </a:r>
          </a:p>
          <a:p>
            <a:pPr algn="ctr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b="1" i="1">
                <a:solidFill>
                  <a:srgbClr val="FFFF99"/>
                </a:solidFill>
                <a:latin typeface="Candara" pitchFamily="34" charset="0"/>
              </a:rPr>
              <a:t>действительный член торгово-промышленной палаты и входит в:</a:t>
            </a:r>
            <a:endParaRPr lang="ru-RU" sz="2400" b="1" i="1">
              <a:solidFill>
                <a:srgbClr val="FFFF99"/>
              </a:solidFill>
              <a:latin typeface="Candara" pitchFamily="34" charset="0"/>
            </a:endParaRP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ru-RU" sz="2400" b="1" i="1">
              <a:solidFill>
                <a:srgbClr val="FFFF99"/>
              </a:solidFill>
              <a:latin typeface="Candara" pitchFamily="34" charset="0"/>
            </a:endParaRP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ru-RU" sz="2400" b="1" i="1">
              <a:solidFill>
                <a:srgbClr val="FFFF99"/>
              </a:solidFill>
              <a:latin typeface="Candara" pitchFamily="34" charset="0"/>
            </a:endParaRP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 i="1">
                <a:solidFill>
                  <a:srgbClr val="FFFF99"/>
                </a:solidFill>
                <a:latin typeface="Candara" pitchFamily="34" charset="0"/>
              </a:rPr>
              <a:t>план инновационного развития на 2007-2010гг.;</a:t>
            </a: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 i="1">
                <a:solidFill>
                  <a:srgbClr val="FFFF99"/>
                </a:solidFill>
                <a:latin typeface="Candara" pitchFamily="34" charset="0"/>
              </a:rPr>
              <a:t>регистр производителей Национального центра маркетинга и конъюнктуры цен;</a:t>
            </a: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 i="1">
                <a:solidFill>
                  <a:srgbClr val="FFFF99"/>
                </a:solidFill>
                <a:latin typeface="Candara" pitchFamily="34" charset="0"/>
              </a:rPr>
              <a:t>Государственную Программу разработки и производства в РБ медицинской техники и изделий медицинского назначения;</a:t>
            </a: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 i="1">
                <a:solidFill>
                  <a:srgbClr val="FFFF99"/>
                </a:solidFill>
                <a:latin typeface="Candara" pitchFamily="34" charset="0"/>
              </a:rPr>
              <a:t>программу мер по организации производства одноразовых изделий санитарно-гигиенического назначения.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solidFill>
                <a:srgbClr val="FFFF99"/>
              </a:solidFill>
            </a:endParaRPr>
          </a:p>
        </p:txBody>
      </p:sp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2192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>
                <a:solidFill>
                  <a:srgbClr val="FFFF99"/>
                </a:solidFill>
                <a:latin typeface="Candara" pitchFamily="34" charset="0"/>
              </a:rPr>
              <a:t>ИННОВАЦИОННЫЕ  РАЗРАБОТКИ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>
                <a:solidFill>
                  <a:srgbClr val="FFFF99"/>
                </a:solidFill>
                <a:latin typeface="Candara" pitchFamily="34" charset="0"/>
              </a:rPr>
              <a:t> НПЦ «ХИММЕДСИНТЕЗ» -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>
                <a:solidFill>
                  <a:srgbClr val="FFFF99"/>
                </a:solidFill>
                <a:latin typeface="Candara" pitchFamily="34" charset="0"/>
              </a:rPr>
              <a:t>РЕЗУЛЬТАТ СОТРУДНИЧЕСТВА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>
                <a:solidFill>
                  <a:srgbClr val="FFFF99"/>
                </a:solidFill>
                <a:latin typeface="Candara" pitchFamily="34" charset="0"/>
              </a:rPr>
              <a:t> С УЧЕНЫМИ БЕЛОРУССКОГО  ГОСУДАРСТВЕННОГО  УНИВЕРСИТЕТА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 dirty="0">
                <a:solidFill>
                  <a:srgbClr val="FFFF99"/>
                </a:solidFill>
                <a:latin typeface="Candara" pitchFamily="34" charset="0"/>
              </a:rPr>
              <a:t> </a:t>
            </a:r>
            <a:r>
              <a:rPr lang="ru-RU" sz="3600" b="1" i="1" dirty="0" smtClean="0">
                <a:solidFill>
                  <a:srgbClr val="FFFF99"/>
                </a:solidFill>
                <a:latin typeface="Candara" pitchFamily="34" charset="0"/>
              </a:rPr>
              <a:t> </a:t>
            </a:r>
            <a:endParaRPr lang="ru-RU" sz="4000" b="1" i="1" dirty="0">
              <a:solidFill>
                <a:srgbClr val="FFFF99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solidFill>
                <a:srgbClr val="FFFF99"/>
              </a:solidFill>
            </a:endParaRPr>
          </a:p>
        </p:txBody>
      </p:sp>
      <p:pic>
        <p:nvPicPr>
          <p:cNvPr id="5837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0" y="152400"/>
            <a:ext cx="1392238" cy="11430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FF66"/>
                </a:solidFill>
                <a:latin typeface="Candara" pitchFamily="34" charset="0"/>
              </a:rPr>
              <a:t>РАЗРАБОТЧИК  И  ПРОИЗВОДИТЕЛЬ</a:t>
            </a:r>
            <a:r>
              <a:rPr lang="en-US" sz="2400" b="1" dirty="0">
                <a:solidFill>
                  <a:srgbClr val="FFFF66"/>
                </a:solidFill>
                <a:latin typeface="Candara" pitchFamily="34" charset="0"/>
              </a:rPr>
              <a:t> </a:t>
            </a:r>
            <a:r>
              <a:rPr lang="ru-RU" sz="2400" b="1" dirty="0">
                <a:solidFill>
                  <a:srgbClr val="FFFF66"/>
                </a:solidFill>
                <a:latin typeface="Candara" pitchFamily="34" charset="0"/>
              </a:rPr>
              <a:t>:</a:t>
            </a: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endParaRPr lang="ru-RU" sz="2400" b="1" i="1" dirty="0">
              <a:solidFill>
                <a:srgbClr val="FFFF66"/>
              </a:solidFill>
            </a:endParaRP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продукции для строительно-восстановительных, ремонтных и реставрационных работ;</a:t>
            </a: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 тестов для контроля алкогольной продукции, соков;</a:t>
            </a: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тестов для контроля наркотических и психотропных веществ;</a:t>
            </a:r>
            <a:endParaRPr lang="en-US" sz="2400" b="1" i="1" dirty="0" smtClean="0">
              <a:solidFill>
                <a:srgbClr val="FFFF99"/>
              </a:solidFill>
              <a:latin typeface="Candara" pitchFamily="34" charset="0"/>
            </a:endParaRP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средств очистки, дезинфекции, стерилизации изделий медицинского назначения, оборудования</a:t>
            </a:r>
            <a:r>
              <a:rPr lang="ru-RU" sz="2400" b="1" i="1" dirty="0" smtClean="0">
                <a:solidFill>
                  <a:srgbClr val="FFFF99"/>
                </a:solidFill>
              </a:rPr>
              <a:t>, </a:t>
            </a: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поверхностей;</a:t>
            </a: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препаратов для проведения </a:t>
            </a:r>
            <a:r>
              <a:rPr lang="ru-RU" sz="2400" b="1" i="1" dirty="0" err="1" smtClean="0">
                <a:solidFill>
                  <a:srgbClr val="FFFF99"/>
                </a:solidFill>
                <a:latin typeface="Candara" pitchFamily="34" charset="0"/>
              </a:rPr>
              <a:t>физиопроцедур</a:t>
            </a: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;</a:t>
            </a: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питательных сред;</a:t>
            </a: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средств для обработки воды бассейнов;</a:t>
            </a: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 гуминовых удобрений;</a:t>
            </a: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r>
              <a:rPr lang="ru-RU" sz="2400" b="1" i="1" dirty="0" smtClean="0">
                <a:solidFill>
                  <a:srgbClr val="FFFF99"/>
                </a:solidFill>
                <a:latin typeface="Candara" pitchFamily="34" charset="0"/>
              </a:rPr>
              <a:t>средств для обеззараживания семян.</a:t>
            </a:r>
          </a:p>
          <a:p>
            <a:pPr marL="0" indent="0">
              <a:buClr>
                <a:srgbClr val="FFFF00"/>
              </a:buClr>
              <a:buFont typeface="Arial Narrow" pitchFamily="34" charset="0"/>
              <a:buChar char="●"/>
            </a:pPr>
            <a:endParaRPr lang="ru-RU" sz="2400" b="1" i="1" dirty="0">
              <a:solidFill>
                <a:srgbClr val="FFFF99"/>
              </a:solidFill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714375"/>
            <a:ext cx="15001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Shape 1"/>
          <p:cNvSpPr txBox="1"/>
          <p:nvPr/>
        </p:nvSpPr>
        <p:spPr>
          <a:xfrm>
            <a:off x="766732" y="77765"/>
            <a:ext cx="8143932" cy="2214133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defRPr/>
            </a:pPr>
            <a:r>
              <a:rPr lang="ru-RU" sz="3000" b="1" dirty="0">
                <a:ln>
                  <a:solidFill>
                    <a:srgbClr val="990033"/>
                  </a:solidFill>
                </a:ln>
                <a:solidFill>
                  <a:srgbClr val="FFC000"/>
                </a:solidFill>
                <a:latin typeface="Candara"/>
                <a:cs typeface="Arial" pitchFamily="34" charset="0"/>
              </a:rPr>
              <a:t>Научно-производственный центр</a:t>
            </a:r>
          </a:p>
          <a:p>
            <a:pPr algn="ctr">
              <a:defRPr/>
            </a:pPr>
            <a:r>
              <a:rPr lang="ru-RU" sz="3000" b="1" dirty="0">
                <a:ln>
                  <a:solidFill>
                    <a:srgbClr val="990033"/>
                  </a:solidFill>
                </a:ln>
                <a:solidFill>
                  <a:srgbClr val="FFC000"/>
                </a:solidFill>
                <a:latin typeface="Candara"/>
                <a:cs typeface="Arial" pitchFamily="34" charset="0"/>
              </a:rPr>
              <a:t> «ХИММЕДСИНТЕЗ» - </a:t>
            </a:r>
            <a:endParaRPr sz="3000">
              <a:ln>
                <a:solidFill>
                  <a:srgbClr val="990033"/>
                </a:solidFill>
              </a:ln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457200"/>
            <a:ext cx="6934200" cy="1371600"/>
          </a:xfrm>
          <a:ln/>
        </p:spPr>
        <p:txBody>
          <a:bodyPr/>
          <a:lstStyle/>
          <a:p>
            <a:pPr algn="l"/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Для очистки фасадов:</a:t>
            </a:r>
            <a:br>
              <a:rPr lang="ru-RU" sz="24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Паста «</a:t>
            </a:r>
            <a:r>
              <a:rPr lang="ru-RU" sz="2400" dirty="0" err="1">
                <a:solidFill>
                  <a:srgbClr val="FFFF99"/>
                </a:solidFill>
                <a:latin typeface="Candara" pitchFamily="34" charset="0"/>
              </a:rPr>
              <a:t>Крышталь</a:t>
            </a:r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 Ф»</a:t>
            </a:r>
            <a:r>
              <a:rPr lang="ru-RU" sz="1800" u="sng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1800" u="sng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1800" u="sng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1800" u="sng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000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20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000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20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000" dirty="0">
                <a:solidFill>
                  <a:srgbClr val="FFFF99"/>
                </a:solidFill>
                <a:latin typeface="Candara" pitchFamily="34" charset="0"/>
              </a:rPr>
              <a:t>после                                                                                           до</a:t>
            </a:r>
          </a:p>
        </p:txBody>
      </p:sp>
      <p:pic>
        <p:nvPicPr>
          <p:cNvPr id="7172" name="Picture 4" descr="S301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620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Для снятия масляной краски и лаков на масляной основе:</a:t>
            </a:r>
            <a:br>
              <a:rPr lang="ru-RU" sz="24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Паста «</a:t>
            </a:r>
            <a:r>
              <a:rPr lang="ru-RU" sz="2400" dirty="0" err="1">
                <a:solidFill>
                  <a:srgbClr val="FFFF99"/>
                </a:solidFill>
                <a:latin typeface="Candara" pitchFamily="34" charset="0"/>
              </a:rPr>
              <a:t>Крышталь</a:t>
            </a:r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 ЛК-М»</a:t>
            </a:r>
            <a:r>
              <a:rPr lang="ru-RU" sz="1800" u="sng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1800" u="sng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1800" u="sng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1800" u="sng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000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20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000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20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000" dirty="0">
                <a:solidFill>
                  <a:srgbClr val="FFFF99"/>
                </a:solidFill>
                <a:latin typeface="Candara" pitchFamily="34" charset="0"/>
              </a:rPr>
              <a:t>                         после                                                       до</a:t>
            </a:r>
          </a:p>
        </p:txBody>
      </p:sp>
      <p:pic>
        <p:nvPicPr>
          <p:cNvPr id="8196" name="Picture 4" descr="Изображение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7772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Для борьбы с плесенью, домовым грибом, лишайником, микроскопическими водорослями:</a:t>
            </a:r>
            <a:br>
              <a:rPr lang="ru-RU" sz="24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Средство очищающее «</a:t>
            </a:r>
            <a:r>
              <a:rPr lang="ru-RU" sz="2400" dirty="0" err="1">
                <a:solidFill>
                  <a:srgbClr val="FFFF99"/>
                </a:solidFill>
                <a:latin typeface="Candara" pitchFamily="34" charset="0"/>
              </a:rPr>
              <a:t>Крышталь</a:t>
            </a:r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»</a:t>
            </a:r>
            <a:r>
              <a:rPr lang="ru-RU" sz="2400" u="sng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2400" u="sng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000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20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000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20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             до                             обработка                                   после</a:t>
            </a:r>
          </a:p>
        </p:txBody>
      </p:sp>
      <p:pic>
        <p:nvPicPr>
          <p:cNvPr id="10244" name="Picture 4" descr="Изображение 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2819400" cy="3886200"/>
          </a:xfrm>
          <a:prstGeom prst="rect">
            <a:avLst/>
          </a:prstGeom>
          <a:noFill/>
        </p:spPr>
      </p:pic>
      <p:pic>
        <p:nvPicPr>
          <p:cNvPr id="10246" name="Picture 6" descr="Изображение 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2971800" cy="3886200"/>
          </a:xfrm>
          <a:prstGeom prst="rect">
            <a:avLst/>
          </a:prstGeom>
          <a:noFill/>
        </p:spPr>
      </p:pic>
      <p:pic>
        <p:nvPicPr>
          <p:cNvPr id="10247" name="Picture 7" descr="Изображение 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19400"/>
            <a:ext cx="2819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Для профилактики появления домового гриба, дрожжеподобных грибов, лишайников, водорослей и борьбы с образованием органических отложений  в трубопроводах:</a:t>
            </a:r>
            <a:br>
              <a:rPr lang="ru-RU" sz="24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400" dirty="0" smtClean="0">
                <a:solidFill>
                  <a:srgbClr val="FFFF99"/>
                </a:solidFill>
                <a:latin typeface="Candara" pitchFamily="34" charset="0"/>
              </a:rPr>
              <a:t>Средство «</a:t>
            </a:r>
            <a:r>
              <a:rPr lang="ru-RU" sz="2400" dirty="0" err="1" smtClean="0">
                <a:solidFill>
                  <a:srgbClr val="FFFF99"/>
                </a:solidFill>
                <a:latin typeface="Candara" pitchFamily="34" charset="0"/>
              </a:rPr>
              <a:t>Фунгицидное</a:t>
            </a:r>
            <a:r>
              <a:rPr lang="ru-RU" sz="2400" dirty="0" smtClean="0">
                <a:solidFill>
                  <a:srgbClr val="FFFF99"/>
                </a:solidFill>
                <a:latin typeface="Candara" pitchFamily="34" charset="0"/>
              </a:rPr>
              <a:t>»</a:t>
            </a:r>
            <a:r>
              <a:rPr lang="ru-RU" sz="2400" u="sng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2400" u="sng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/>
            </a:r>
            <a:br>
              <a:rPr lang="ru-RU" sz="2400" dirty="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400" dirty="0">
                <a:solidFill>
                  <a:srgbClr val="FFFF99"/>
                </a:solidFill>
                <a:latin typeface="Candara" pitchFamily="34" charset="0"/>
              </a:rPr>
              <a:t>                          до                                                             после</a:t>
            </a:r>
          </a:p>
        </p:txBody>
      </p:sp>
      <p:pic>
        <p:nvPicPr>
          <p:cNvPr id="11268" name="Picture 4" descr="DCP_8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715962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FFFF99"/>
                </a:solidFill>
                <a:latin typeface="Candara" pitchFamily="34" charset="0"/>
              </a:rPr>
              <a:t>Тесты для контроля алкогольной продукции, соков.</a:t>
            </a:r>
            <a:br>
              <a:rPr lang="ru-RU" sz="2400">
                <a:solidFill>
                  <a:srgbClr val="FFFF99"/>
                </a:solidFill>
                <a:latin typeface="Candara" pitchFamily="34" charset="0"/>
              </a:rPr>
            </a:br>
            <a:r>
              <a:rPr lang="ru-RU" sz="2400">
                <a:solidFill>
                  <a:srgbClr val="FFFF99"/>
                </a:solidFill>
                <a:latin typeface="Candara" pitchFamily="34" charset="0"/>
              </a:rPr>
              <a:t>Позволяют выявить продукцию, фальсификацированную добавлением синтетических красителей,  разбавлением.</a:t>
            </a:r>
            <a:br>
              <a:rPr lang="ru-RU" sz="2400">
                <a:solidFill>
                  <a:srgbClr val="FFFF99"/>
                </a:solidFill>
                <a:latin typeface="Candara" pitchFamily="34" charset="0"/>
              </a:rPr>
            </a:br>
            <a:endParaRPr lang="ru-RU" sz="2400">
              <a:solidFill>
                <a:srgbClr val="FFFF99"/>
              </a:solidFill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FF99"/>
                </a:solidFill>
                <a:latin typeface="Candara" pitchFamily="34" charset="0"/>
              </a:rPr>
              <a:t>	</a:t>
            </a:r>
            <a:r>
              <a:rPr lang="ru-RU" sz="1800">
                <a:solidFill>
                  <a:srgbClr val="FFFF99"/>
                </a:solidFill>
                <a:latin typeface="Candara" pitchFamily="34" charset="0"/>
              </a:rPr>
              <a:t>Принцип работы: основан на изменении цвета индикаторного слоя реактива, входящего в тест, при перемешивании его с определенным объемом анализируемой продукции, содержащей вещества, наличие или отсутствие которых свидетельствует о фальсификации данной продукции.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FFFF99"/>
                </a:solidFill>
                <a:latin typeface="Candara" pitchFamily="34" charset="0"/>
              </a:rPr>
              <a:t>              1                                                            2                                                         3</a:t>
            </a:r>
          </a:p>
          <a:p>
            <a:pPr>
              <a:buFont typeface="Wingdings" pitchFamily="2" charset="2"/>
              <a:buNone/>
            </a:pPr>
            <a:endParaRPr lang="ru-RU" sz="1800">
              <a:solidFill>
                <a:srgbClr val="FFFF99"/>
              </a:solidFill>
              <a:latin typeface="Candara" pitchFamily="34" charset="0"/>
            </a:endParaRPr>
          </a:p>
          <a:p>
            <a:endParaRPr lang="ru-RU" sz="1800">
              <a:solidFill>
                <a:srgbClr val="FFFF99"/>
              </a:solidFill>
              <a:latin typeface="Candara" pitchFamily="34" charset="0"/>
            </a:endParaRPr>
          </a:p>
        </p:txBody>
      </p:sp>
      <p:grpSp>
        <p:nvGrpSpPr>
          <p:cNvPr id="12292" name="Group 4"/>
          <p:cNvGrpSpPr>
            <a:grpSpLocks noChangeAspect="1"/>
          </p:cNvGrpSpPr>
          <p:nvPr/>
        </p:nvGrpSpPr>
        <p:grpSpPr bwMode="auto">
          <a:xfrm>
            <a:off x="152400" y="2819400"/>
            <a:ext cx="8785225" cy="2195513"/>
            <a:chOff x="857" y="1218"/>
            <a:chExt cx="10254" cy="2562"/>
          </a:xfrm>
        </p:grpSpPr>
        <p:pic>
          <p:nvPicPr>
            <p:cNvPr id="12293" name="Picture 5" descr="001_expos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" y="1225"/>
              <a:ext cx="2942" cy="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6" descr="002_exposu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0" y="1218"/>
              <a:ext cx="2863" cy="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AutoShape 7"/>
            <p:cNvSpPr>
              <a:spLocks noChangeAspect="1" noChangeArrowheads="1"/>
            </p:cNvSpPr>
            <p:nvPr/>
          </p:nvSpPr>
          <p:spPr bwMode="auto">
            <a:xfrm>
              <a:off x="3886" y="2391"/>
              <a:ext cx="689" cy="22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2296" name="Picture 8" descr="003_exposu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" y="1230"/>
              <a:ext cx="2710" cy="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AutoShape 9"/>
            <p:cNvSpPr>
              <a:spLocks noChangeAspect="1" noChangeArrowheads="1"/>
            </p:cNvSpPr>
            <p:nvPr/>
          </p:nvSpPr>
          <p:spPr bwMode="auto">
            <a:xfrm>
              <a:off x="7612" y="2394"/>
              <a:ext cx="689" cy="22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09600" y="5334000"/>
            <a:ext cx="76819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FFFF99"/>
                </a:solidFill>
              </a:rPr>
              <a:t>Фото 1</a:t>
            </a:r>
            <a:r>
              <a:rPr lang="ru-RU" sz="1600">
                <a:solidFill>
                  <a:srgbClr val="FFFF99"/>
                </a:solidFill>
              </a:rPr>
              <a:t>. Вид тестов для определения синтетических красителей перед использованием</a:t>
            </a:r>
          </a:p>
          <a:p>
            <a:r>
              <a:rPr lang="ru-RU" sz="1600" b="1">
                <a:solidFill>
                  <a:srgbClr val="FFFF99"/>
                </a:solidFill>
              </a:rPr>
              <a:t>Фото 2</a:t>
            </a:r>
            <a:r>
              <a:rPr lang="ru-RU" sz="1600">
                <a:solidFill>
                  <a:srgbClr val="FFFF99"/>
                </a:solidFill>
              </a:rPr>
              <a:t>. Вид тестов после добавления испытуемых образцов</a:t>
            </a:r>
          </a:p>
          <a:p>
            <a:r>
              <a:rPr lang="ru-RU" sz="1600" b="1">
                <a:solidFill>
                  <a:srgbClr val="FFFF99"/>
                </a:solidFill>
              </a:rPr>
              <a:t>Фото 3</a:t>
            </a:r>
            <a:r>
              <a:rPr lang="ru-RU" sz="1600">
                <a:solidFill>
                  <a:srgbClr val="FFFF99"/>
                </a:solidFill>
              </a:rPr>
              <a:t>. Вид тестов после перемешивания и экстракции (извлечения) синтетических красителей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0">
      <a:dk1>
        <a:srgbClr val="000514"/>
      </a:dk1>
      <a:lt1>
        <a:srgbClr val="FFFFFF"/>
      </a:lt1>
      <a:dk2>
        <a:srgbClr val="9966FF"/>
      </a:dk2>
      <a:lt2>
        <a:srgbClr val="E5E5FF"/>
      </a:lt2>
      <a:accent1>
        <a:srgbClr val="0099CC"/>
      </a:accent1>
      <a:accent2>
        <a:srgbClr val="A886E0"/>
      </a:accent2>
      <a:accent3>
        <a:srgbClr val="CAB8FF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0">
        <a:dk1>
          <a:srgbClr val="000514"/>
        </a:dk1>
        <a:lt1>
          <a:srgbClr val="FFFFFF"/>
        </a:lt1>
        <a:dk2>
          <a:srgbClr val="9966FF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CAB8FF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412</TotalTime>
  <Words>576</Words>
  <Application>Microsoft Office PowerPoint</Application>
  <PresentationFormat>Экран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Течение</vt:lpstr>
      <vt:lpstr>Слайд 1</vt:lpstr>
      <vt:lpstr>Слайд 2</vt:lpstr>
      <vt:lpstr>Слайд 3</vt:lpstr>
      <vt:lpstr>Слайд 4</vt:lpstr>
      <vt:lpstr>Для очистки фасадов: Паста «Крышталь Ф»    после                                                                                           до</vt:lpstr>
      <vt:lpstr>Для снятия масляной краски и лаков на масляной основе: Паста «Крышталь ЛК-М»                             после                                                       до</vt:lpstr>
      <vt:lpstr>Для борьбы с плесенью, домовым грибом, лишайником, микроскопическими водорослями: Средство очищающее «Крышталь»                до                             обработка                                   после</vt:lpstr>
      <vt:lpstr>Для профилактики появления домового гриба, дрожжеподобных грибов, лишайников, водорослей и борьбы с образованием органических отложений  в трубопроводах: Средство «Фунгицидное»                            до                                                             после</vt:lpstr>
      <vt:lpstr>Тесты для контроля алкогольной продукции, соков. Позволяют выявить продукцию, фальсификацированную добавлением синтетических красителей,  разбавлением. </vt:lpstr>
      <vt:lpstr>Слайд 10</vt:lpstr>
      <vt:lpstr>Тест на фальсификацию вин</vt:lpstr>
      <vt:lpstr>Тесты для определения наркотических и психотропных веществ.</vt:lpstr>
      <vt:lpstr>    НПЦ «ХИММЕДСИНТЕЗ»</vt:lpstr>
      <vt:lpstr>НПЦ«ХИММЕДСИНТЕЗ»  РАЗРАБОТАЛ СЕРИЮ ПРЕПАРАТОВ ДЛЯ ОЧИСТКИ КОЖИ ПЕРСОНАЛА И ПАЦИЕНТОВ «ДУШЕЧКА»</vt:lpstr>
      <vt:lpstr>Среды питательные стерильные  (готовые к применению и сухие)</vt:lpstr>
      <vt:lpstr>Гуминовые удобрения нового поколения: «Гидрогумин»</vt:lpstr>
      <vt:lpstr>   </vt:lpstr>
      <vt:lpstr>Средства для обработки воды бассейнов жидкие, гранулированные и таблетированные :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37</cp:revision>
  <cp:lastPrinted>1601-01-01T00:00:00Z</cp:lastPrinted>
  <dcterms:created xsi:type="dcterms:W3CDTF">1601-01-01T00:00:00Z</dcterms:created>
  <dcterms:modified xsi:type="dcterms:W3CDTF">2010-12-01T09:04:27Z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