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26"/>
  </p:notesMasterIdLst>
  <p:sldIdLst>
    <p:sldId id="285" r:id="rId3"/>
    <p:sldId id="286" r:id="rId4"/>
    <p:sldId id="291" r:id="rId5"/>
    <p:sldId id="311" r:id="rId6"/>
    <p:sldId id="321" r:id="rId7"/>
    <p:sldId id="318" r:id="rId8"/>
    <p:sldId id="326" r:id="rId9"/>
    <p:sldId id="296" r:id="rId10"/>
    <p:sldId id="322" r:id="rId11"/>
    <p:sldId id="289" r:id="rId12"/>
    <p:sldId id="288" r:id="rId13"/>
    <p:sldId id="310" r:id="rId14"/>
    <p:sldId id="334" r:id="rId15"/>
    <p:sldId id="335" r:id="rId16"/>
    <p:sldId id="333" r:id="rId17"/>
    <p:sldId id="327" r:id="rId18"/>
    <p:sldId id="328" r:id="rId19"/>
    <p:sldId id="329" r:id="rId20"/>
    <p:sldId id="332" r:id="rId21"/>
    <p:sldId id="330" r:id="rId22"/>
    <p:sldId id="331" r:id="rId23"/>
    <p:sldId id="325" r:id="rId24"/>
    <p:sldId id="306" r:id="rId25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E30B0B"/>
    <a:srgbClr val="13B5EA"/>
    <a:srgbClr val="EC0202"/>
    <a:srgbClr val="B9E0F7"/>
    <a:srgbClr val="FF99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38" autoAdjust="0"/>
  </p:normalViewPr>
  <p:slideViewPr>
    <p:cSldViewPr snapToGrid="0" snapToObjects="1">
      <p:cViewPr varScale="1">
        <p:scale>
          <a:sx n="103" d="100"/>
          <a:sy n="103" d="100"/>
        </p:scale>
        <p:origin x="-210" y="-84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outlineViewPr>
    <p:cViewPr>
      <p:scale>
        <a:sx n="33" d="100"/>
        <a:sy n="33" d="100"/>
      </p:scale>
      <p:origin x="0" y="101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9" d="100"/>
          <a:sy n="69" d="100"/>
        </p:scale>
        <p:origin x="-2778" y="-10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098767876452579E-2"/>
          <c:y val="0.11891594179797796"/>
          <c:w val="0.92722374693492127"/>
          <c:h val="0.759826389340689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List1!$B$2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004B8D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004B8D"/>
              </a:solidFill>
              <a:ln>
                <a:solidFill>
                  <a:srgbClr val="0070C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13B5EA"/>
              </a:solidFill>
            </c:spPr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cat>
            <c:strRef>
              <c:f>List1!$A$3:$A$10</c:f>
              <c:strCache>
                <c:ptCount val="8"/>
                <c:pt idx="0">
                  <c:v>Alokace OPPI</c:v>
                </c:pt>
                <c:pt idx="1">
                  <c:v>Alokace výzev</c:v>
                </c:pt>
                <c:pt idx="2">
                  <c:v>Podané RŽ</c:v>
                </c:pt>
                <c:pt idx="3">
                  <c:v>Podané PŽ</c:v>
                </c:pt>
                <c:pt idx="4">
                  <c:v>Schváleno SFEU</c:v>
                </c:pt>
                <c:pt idx="5">
                  <c:v>Rozhodnuto</c:v>
                </c:pt>
                <c:pt idx="6">
                  <c:v>Autorizováno</c:v>
                </c:pt>
                <c:pt idx="7">
                  <c:v>Proplaceno</c:v>
                </c:pt>
              </c:strCache>
            </c:strRef>
          </c:cat>
          <c:val>
            <c:numRef>
              <c:f>List1!$B$3:$B$10</c:f>
              <c:numCache>
                <c:formatCode>#,##0</c:formatCode>
                <c:ptCount val="8"/>
                <c:pt idx="0">
                  <c:v>92732240951.755997</c:v>
                </c:pt>
                <c:pt idx="1">
                  <c:v>95944970649</c:v>
                </c:pt>
                <c:pt idx="2">
                  <c:v>226390262405</c:v>
                </c:pt>
                <c:pt idx="3">
                  <c:v>137004162405</c:v>
                </c:pt>
                <c:pt idx="4">
                  <c:v>82707854208</c:v>
                </c:pt>
                <c:pt idx="5">
                  <c:v>66048857708</c:v>
                </c:pt>
                <c:pt idx="6">
                  <c:v>27657210259</c:v>
                </c:pt>
                <c:pt idx="7">
                  <c:v>27466935496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8"/>
        <c:axId val="179418240"/>
        <c:axId val="179419776"/>
      </c:barChart>
      <c:catAx>
        <c:axId val="17941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0" baseline="0">
                <a:solidFill>
                  <a:srgbClr val="004B8D"/>
                </a:solidFill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79419776"/>
        <c:crosses val="autoZero"/>
        <c:auto val="1"/>
        <c:lblAlgn val="ctr"/>
        <c:lblOffset val="100"/>
        <c:noMultiLvlLbl val="0"/>
      </c:catAx>
      <c:valAx>
        <c:axId val="1794197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rgbClr val="004B8D"/>
                </a:solidFill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79418240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1.1263617891456839E-2"/>
                <c:y val="1.3350646360106683E-3"/>
              </c:manualLayout>
            </c:layout>
            <c:tx>
              <c:rich>
                <a:bodyPr rot="0" vert="horz"/>
                <a:lstStyle/>
                <a:p>
                  <a:pPr algn="ctr">
                    <a:defRPr sz="1370" b="1" i="0" u="none" strike="noStrike" baseline="0">
                      <a:solidFill>
                        <a:srgbClr val="004B8D"/>
                      </a:solidFill>
                      <a:latin typeface="Calibri"/>
                      <a:ea typeface="Calibri"/>
                      <a:cs typeface="Calibri"/>
                    </a:defRPr>
                  </a:pPr>
                  <a:r>
                    <a:rPr lang="cs-CZ">
                      <a:solidFill>
                        <a:srgbClr val="004B8D"/>
                      </a:solidFill>
                    </a:rPr>
                    <a:t>mld. Kč</a:t>
                  </a:r>
                </a:p>
              </c:rich>
            </c:tx>
          </c:dispUnitsLbl>
        </c:dispUnits>
      </c:valAx>
      <c:spPr>
        <a:noFill/>
        <a:ln w="25392">
          <a:noFill/>
        </a:ln>
      </c:spPr>
    </c:plotArea>
    <c:plotVisOnly val="1"/>
    <c:dispBlanksAs val="gap"/>
    <c:showDLblsOverMax val="0"/>
  </c:chart>
  <c:txPr>
    <a:bodyPr/>
    <a:lstStyle/>
    <a:p>
      <a:pPr>
        <a:defRPr sz="1788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898261375046241"/>
          <c:y val="3.1850291969317789E-2"/>
          <c:w val="0.69975029017787116"/>
          <c:h val="0.886198294980569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</c:v>
                </c:pt>
              </c:strCache>
            </c:strRef>
          </c:tx>
          <c:spPr>
            <a:solidFill>
              <a:srgbClr val="004B8D"/>
            </a:solidFill>
          </c:spPr>
          <c:invertIfNegative val="0"/>
          <c:dLbls>
            <c:dLbl>
              <c:idx val="8"/>
              <c:layout>
                <c:manualLayout>
                  <c:x val="-4.5646049359169142E-3"/>
                  <c:y val="-2.0156730679729922E-7"/>
                </c:manualLayout>
              </c:layout>
              <c:spPr/>
              <c:txPr>
                <a:bodyPr/>
                <a:lstStyle/>
                <a:p>
                  <a:pPr>
                    <a:defRPr sz="1394" b="1">
                      <a:solidFill>
                        <a:srgbClr val="004B8D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8777478280614813E-3"/>
                  <c:y val="-2.5599047957296757E-3"/>
                </c:manualLayout>
              </c:layout>
              <c:spPr/>
              <c:txPr>
                <a:bodyPr/>
                <a:lstStyle/>
                <a:p>
                  <a:pPr>
                    <a:defRPr sz="1394" b="1">
                      <a:solidFill>
                        <a:srgbClr val="004B8D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94" b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List1!$A$2:$A$15</c:f>
              <c:strCache>
                <c:ptCount val="14"/>
                <c:pt idx="0">
                  <c:v>ICT v podnicích</c:v>
                </c:pt>
                <c:pt idx="1">
                  <c:v>ICT a strategické služby</c:v>
                </c:pt>
                <c:pt idx="2">
                  <c:v>ROZVOJ</c:v>
                </c:pt>
                <c:pt idx="3">
                  <c:v>EKO-ENERGIE</c:v>
                </c:pt>
                <c:pt idx="4">
                  <c:v>INOVACE - Inovační projekt</c:v>
                </c:pt>
                <c:pt idx="5">
                  <c:v>INOVACE - Patent</c:v>
                </c:pt>
                <c:pt idx="6">
                  <c:v>POTENCIÁL</c:v>
                </c:pt>
                <c:pt idx="7">
                  <c:v>PROSPERITA</c:v>
                </c:pt>
                <c:pt idx="8">
                  <c:v>SPOLUPRÁCE - Klastry</c:v>
                </c:pt>
                <c:pt idx="9">
                  <c:v>SPOLUPRÁCE - TP</c:v>
                </c:pt>
                <c:pt idx="10">
                  <c:v>ŠKOLICÍ STŘEDISKA</c:v>
                </c:pt>
                <c:pt idx="11">
                  <c:v>NEMOVITOSTI</c:v>
                </c:pt>
                <c:pt idx="12">
                  <c:v>PORADENSTVÍ</c:v>
                </c:pt>
                <c:pt idx="13">
                  <c:v>MARKETING</c:v>
                </c:pt>
              </c:strCache>
            </c:strRef>
          </c:cat>
          <c:val>
            <c:numRef>
              <c:f>List1!$B$2:$B$15</c:f>
              <c:numCache>
                <c:formatCode>General</c:formatCode>
                <c:ptCount val="14"/>
                <c:pt idx="0" formatCode="#,##0">
                  <c:v>1773</c:v>
                </c:pt>
                <c:pt idx="1">
                  <c:v>678</c:v>
                </c:pt>
                <c:pt idx="2" formatCode="#,##0">
                  <c:v>2649</c:v>
                </c:pt>
                <c:pt idx="3" formatCode="#,##0">
                  <c:v>1466</c:v>
                </c:pt>
                <c:pt idx="4">
                  <c:v>1504</c:v>
                </c:pt>
                <c:pt idx="5">
                  <c:v>475</c:v>
                </c:pt>
                <c:pt idx="6">
                  <c:v>737</c:v>
                </c:pt>
                <c:pt idx="7">
                  <c:v>164</c:v>
                </c:pt>
                <c:pt idx="8">
                  <c:v>78</c:v>
                </c:pt>
                <c:pt idx="9">
                  <c:v>48</c:v>
                </c:pt>
                <c:pt idx="10">
                  <c:v>851</c:v>
                </c:pt>
                <c:pt idx="11" formatCode="#,##0">
                  <c:v>851</c:v>
                </c:pt>
                <c:pt idx="12">
                  <c:v>755</c:v>
                </c:pt>
                <c:pt idx="13">
                  <c:v>1507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184127488"/>
        <c:axId val="184129024"/>
      </c:barChart>
      <c:catAx>
        <c:axId val="184127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94" b="1">
                <a:solidFill>
                  <a:srgbClr val="E30B0B"/>
                </a:solidFill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84129024"/>
        <c:crosses val="autoZero"/>
        <c:auto val="1"/>
        <c:lblAlgn val="ctr"/>
        <c:lblOffset val="100"/>
        <c:noMultiLvlLbl val="0"/>
      </c:catAx>
      <c:valAx>
        <c:axId val="184129024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rgbClr val="004B8D"/>
                </a:solidFill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84127488"/>
        <c:crosses val="autoZero"/>
        <c:crossBetween val="between"/>
        <c:majorUnit val="200"/>
      </c:valAx>
      <c:spPr>
        <a:noFill/>
        <a:ln w="25394">
          <a:noFill/>
        </a:ln>
      </c:spPr>
    </c:plotArea>
    <c:plotVisOnly val="1"/>
    <c:dispBlanksAs val="gap"/>
    <c:showDLblsOverMax val="0"/>
  </c:chart>
  <c:txPr>
    <a:bodyPr/>
    <a:lstStyle/>
    <a:p>
      <a:pPr>
        <a:defRPr sz="1794"/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98261375046241"/>
          <c:y val="3.1850291969317789E-2"/>
          <c:w val="0.69975029017787116"/>
          <c:h val="0.886198294980569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mld. Kč</c:v>
                </c:pt>
              </c:strCache>
            </c:strRef>
          </c:tx>
          <c:spPr>
            <a:solidFill>
              <a:srgbClr val="004B8D"/>
            </a:solidFill>
          </c:spPr>
          <c:invertIfNegative val="0"/>
          <c:dLbls>
            <c:dLbl>
              <c:idx val="5"/>
              <c:spPr/>
              <c:txPr>
                <a:bodyPr/>
                <a:lstStyle/>
                <a:p>
                  <a:pPr>
                    <a:defRPr sz="1394" b="1">
                      <a:solidFill>
                        <a:srgbClr val="004B8D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5646049359169142E-3"/>
                  <c:y val="-2.0156730679729922E-7"/>
                </c:manualLayout>
              </c:layout>
              <c:spPr/>
              <c:txPr>
                <a:bodyPr/>
                <a:lstStyle/>
                <a:p>
                  <a:pPr>
                    <a:defRPr sz="1394" b="1">
                      <a:solidFill>
                        <a:srgbClr val="004B8D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8777478280614813E-3"/>
                  <c:y val="-2.5599047957296757E-3"/>
                </c:manualLayout>
              </c:layout>
              <c:spPr/>
              <c:txPr>
                <a:bodyPr/>
                <a:lstStyle/>
                <a:p>
                  <a:pPr>
                    <a:defRPr sz="1394" b="1">
                      <a:solidFill>
                        <a:srgbClr val="004B8D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/>
              <c:txPr>
                <a:bodyPr/>
                <a:lstStyle/>
                <a:p>
                  <a:pPr>
                    <a:defRPr sz="1394" b="1">
                      <a:solidFill>
                        <a:srgbClr val="004B8D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880233605485663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394" b="1">
                      <a:solidFill>
                        <a:srgbClr val="004B8D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94" b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List1!$A$2:$A$15</c:f>
              <c:strCache>
                <c:ptCount val="14"/>
                <c:pt idx="0">
                  <c:v>ICT v podnicích</c:v>
                </c:pt>
                <c:pt idx="1">
                  <c:v>ICT a strategické služby</c:v>
                </c:pt>
                <c:pt idx="2">
                  <c:v>ROZVOJ</c:v>
                </c:pt>
                <c:pt idx="3">
                  <c:v>EKO-ENERGIE</c:v>
                </c:pt>
                <c:pt idx="4">
                  <c:v>INOVACE - Inovační projekt</c:v>
                </c:pt>
                <c:pt idx="5">
                  <c:v>INOVACE - Patent</c:v>
                </c:pt>
                <c:pt idx="6">
                  <c:v>POTENCIÁL</c:v>
                </c:pt>
                <c:pt idx="7">
                  <c:v>PROSPERITA</c:v>
                </c:pt>
                <c:pt idx="8">
                  <c:v>SPOLUPRÁCE - Klastry</c:v>
                </c:pt>
                <c:pt idx="9">
                  <c:v>SPOLUPRÁCE - TP</c:v>
                </c:pt>
                <c:pt idx="10">
                  <c:v>ŠKOLICÍ STŘEDISKA</c:v>
                </c:pt>
                <c:pt idx="11">
                  <c:v>NEMOVITOSTI</c:v>
                </c:pt>
                <c:pt idx="12">
                  <c:v>PORADENSTVÍ</c:v>
                </c:pt>
                <c:pt idx="13">
                  <c:v>MARKETING</c:v>
                </c:pt>
              </c:strCache>
            </c:strRef>
          </c:cat>
          <c:val>
            <c:numRef>
              <c:f>List1!$B$2:$B$15</c:f>
              <c:numCache>
                <c:formatCode>#,##0</c:formatCode>
                <c:ptCount val="14"/>
                <c:pt idx="0">
                  <c:v>4048.7660000000001</c:v>
                </c:pt>
                <c:pt idx="1">
                  <c:v>10501.662</c:v>
                </c:pt>
                <c:pt idx="2">
                  <c:v>16758.225999999999</c:v>
                </c:pt>
                <c:pt idx="3">
                  <c:v>18556.542000000001</c:v>
                </c:pt>
                <c:pt idx="4">
                  <c:v>31589.056</c:v>
                </c:pt>
                <c:pt idx="5">
                  <c:v>106.70699999999999</c:v>
                </c:pt>
                <c:pt idx="6">
                  <c:v>14850.675999999999</c:v>
                </c:pt>
                <c:pt idx="7">
                  <c:v>16162.821</c:v>
                </c:pt>
                <c:pt idx="8">
                  <c:v>2500.9059999999999</c:v>
                </c:pt>
                <c:pt idx="9">
                  <c:v>216.834</c:v>
                </c:pt>
                <c:pt idx="10">
                  <c:v>8154.6530000000002</c:v>
                </c:pt>
                <c:pt idx="11">
                  <c:v>12107.094999999999</c:v>
                </c:pt>
                <c:pt idx="12">
                  <c:v>232.792</c:v>
                </c:pt>
                <c:pt idx="13">
                  <c:v>1217.4264049999999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183827456"/>
        <c:axId val="183841536"/>
      </c:barChart>
      <c:catAx>
        <c:axId val="183827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94" b="1">
                <a:solidFill>
                  <a:srgbClr val="E30B0B"/>
                </a:solidFill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83841536"/>
        <c:crosses val="autoZero"/>
        <c:auto val="1"/>
        <c:lblAlgn val="ctr"/>
        <c:lblOffset val="100"/>
        <c:noMultiLvlLbl val="0"/>
      </c:catAx>
      <c:valAx>
        <c:axId val="183841536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rgbClr val="004B8D"/>
                </a:solidFill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83827456"/>
        <c:crosses val="autoZero"/>
        <c:crossBetween val="between"/>
      </c:valAx>
      <c:spPr>
        <a:noFill/>
        <a:ln w="25394">
          <a:noFill/>
        </a:ln>
      </c:spPr>
    </c:plotArea>
    <c:plotVisOnly val="1"/>
    <c:dispBlanksAs val="gap"/>
    <c:showDLblsOverMax val="0"/>
  </c:chart>
  <c:txPr>
    <a:bodyPr/>
    <a:lstStyle/>
    <a:p>
      <a:pPr>
        <a:defRPr sz="1794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61406103764589E-2"/>
          <c:y val="2.6143717329451466E-2"/>
          <c:w val="0.91828147465818732"/>
          <c:h val="0.631501516855847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List1!$C$4</c:f>
              <c:strCache>
                <c:ptCount val="1"/>
                <c:pt idx="0">
                  <c:v>Objem přiznané dotace ve vydaných Rozhodnutích v mil. Kč</c:v>
                </c:pt>
              </c:strCache>
            </c:strRef>
          </c:tx>
          <c:spPr>
            <a:solidFill>
              <a:srgbClr val="004B8D"/>
            </a:soli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List1!$A$5:$A$18</c:f>
              <c:strCache>
                <c:ptCount val="14"/>
                <c:pt idx="0">
                  <c:v>ICT v podnicích</c:v>
                </c:pt>
                <c:pt idx="1">
                  <c:v>ICT a strategické služby</c:v>
                </c:pt>
                <c:pt idx="2">
                  <c:v>ROZVOJ</c:v>
                </c:pt>
                <c:pt idx="3">
                  <c:v>EKO-ENERGIE</c:v>
                </c:pt>
                <c:pt idx="4">
                  <c:v>INOVACE - Inovační projekt</c:v>
                </c:pt>
                <c:pt idx="5">
                  <c:v>INOVACE - Patent</c:v>
                </c:pt>
                <c:pt idx="6">
                  <c:v>POTENCIÁL</c:v>
                </c:pt>
                <c:pt idx="7">
                  <c:v>PROSPERITA</c:v>
                </c:pt>
                <c:pt idx="8">
                  <c:v>SPOLUPRÁCE - Klastry</c:v>
                </c:pt>
                <c:pt idx="9">
                  <c:v>SPOLUPRÁCE - TP</c:v>
                </c:pt>
                <c:pt idx="10">
                  <c:v>ŠKOLICÍ STŘEDISKA</c:v>
                </c:pt>
                <c:pt idx="11">
                  <c:v>NEMOVITOSTI</c:v>
                </c:pt>
                <c:pt idx="12">
                  <c:v>PORADENSTVÍ</c:v>
                </c:pt>
                <c:pt idx="13">
                  <c:v>MARKETING</c:v>
                </c:pt>
              </c:strCache>
            </c:strRef>
          </c:cat>
          <c:val>
            <c:numRef>
              <c:f>List1!$C$5:$C$18</c:f>
              <c:numCache>
                <c:formatCode>#,##0</c:formatCode>
                <c:ptCount val="14"/>
                <c:pt idx="0">
                  <c:v>2489.6729999999998</c:v>
                </c:pt>
                <c:pt idx="1">
                  <c:v>5607.335</c:v>
                </c:pt>
                <c:pt idx="2">
                  <c:v>7205.0079999999998</c:v>
                </c:pt>
                <c:pt idx="3">
                  <c:v>8354.5849999999991</c:v>
                </c:pt>
                <c:pt idx="4">
                  <c:v>16350.531999999999</c:v>
                </c:pt>
                <c:pt idx="5">
                  <c:v>79.103999999999999</c:v>
                </c:pt>
                <c:pt idx="6">
                  <c:v>5601.1030000000001</c:v>
                </c:pt>
                <c:pt idx="7">
                  <c:v>4547.0519999999997</c:v>
                </c:pt>
                <c:pt idx="8">
                  <c:v>836.73800000000006</c:v>
                </c:pt>
                <c:pt idx="9">
                  <c:v>89.043999999999997</c:v>
                </c:pt>
                <c:pt idx="10">
                  <c:v>3668.6170000000002</c:v>
                </c:pt>
                <c:pt idx="11">
                  <c:v>10292.147999999999</c:v>
                </c:pt>
                <c:pt idx="12">
                  <c:v>159.012</c:v>
                </c:pt>
                <c:pt idx="13">
                  <c:v>768.90670799999998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140992"/>
        <c:axId val="131192320"/>
      </c:barChart>
      <c:scatterChart>
        <c:scatterStyle val="lineMarker"/>
        <c:varyColors val="0"/>
        <c:ser>
          <c:idx val="2"/>
          <c:order val="1"/>
          <c:tx>
            <c:strRef>
              <c:f>List1!$D$4</c:f>
              <c:strCache>
                <c:ptCount val="1"/>
                <c:pt idx="0">
                  <c:v>Požadovaná částka dotace v podaných plných žádostech v mil. Kč</c:v>
                </c:pt>
              </c:strCache>
            </c:strRef>
          </c:tx>
          <c:spPr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marker>
            <c:symbol val="circle"/>
            <c:size val="11"/>
            <c:spPr>
              <a:solidFill>
                <a:srgbClr val="E30B0B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marker>
          <c:xVal>
            <c:strRef>
              <c:f>List1!$A$5:$A$18</c:f>
              <c:strCache>
                <c:ptCount val="14"/>
                <c:pt idx="0">
                  <c:v>ICT v podnicích</c:v>
                </c:pt>
                <c:pt idx="1">
                  <c:v>ICT a strategické služby</c:v>
                </c:pt>
                <c:pt idx="2">
                  <c:v>ROZVOJ</c:v>
                </c:pt>
                <c:pt idx="3">
                  <c:v>EKO-ENERGIE</c:v>
                </c:pt>
                <c:pt idx="4">
                  <c:v>INOVACE - Inovační projekt</c:v>
                </c:pt>
                <c:pt idx="5">
                  <c:v>INOVACE - Patent</c:v>
                </c:pt>
                <c:pt idx="6">
                  <c:v>POTENCIÁL</c:v>
                </c:pt>
                <c:pt idx="7">
                  <c:v>PROSPERITA</c:v>
                </c:pt>
                <c:pt idx="8">
                  <c:v>SPOLUPRÁCE - Klastry</c:v>
                </c:pt>
                <c:pt idx="9">
                  <c:v>SPOLUPRÁCE - TP</c:v>
                </c:pt>
                <c:pt idx="10">
                  <c:v>ŠKOLICÍ STŘEDISKA</c:v>
                </c:pt>
                <c:pt idx="11">
                  <c:v>NEMOVITOSTI</c:v>
                </c:pt>
                <c:pt idx="12">
                  <c:v>PORADENSTVÍ</c:v>
                </c:pt>
                <c:pt idx="13">
                  <c:v>MARKETING</c:v>
                </c:pt>
              </c:strCache>
            </c:strRef>
          </c:xVal>
          <c:yVal>
            <c:numRef>
              <c:f>List1!$D$5:$D$18</c:f>
              <c:numCache>
                <c:formatCode>General</c:formatCode>
                <c:ptCount val="14"/>
                <c:pt idx="0">
                  <c:v>4048.7660000000001</c:v>
                </c:pt>
                <c:pt idx="1">
                  <c:v>10501.662</c:v>
                </c:pt>
                <c:pt idx="2">
                  <c:v>16758.225999999999</c:v>
                </c:pt>
                <c:pt idx="3">
                  <c:v>18556.542000000001</c:v>
                </c:pt>
                <c:pt idx="4">
                  <c:v>31589.056</c:v>
                </c:pt>
                <c:pt idx="5">
                  <c:v>106.70699999999999</c:v>
                </c:pt>
                <c:pt idx="6">
                  <c:v>14850.675999999999</c:v>
                </c:pt>
                <c:pt idx="7">
                  <c:v>16162.821</c:v>
                </c:pt>
                <c:pt idx="8">
                  <c:v>2500.9059999999999</c:v>
                </c:pt>
                <c:pt idx="9">
                  <c:v>216.834</c:v>
                </c:pt>
                <c:pt idx="10">
                  <c:v>8154.6530000000002</c:v>
                </c:pt>
                <c:pt idx="11">
                  <c:v>12107.094999999999</c:v>
                </c:pt>
                <c:pt idx="12">
                  <c:v>232.792</c:v>
                </c:pt>
                <c:pt idx="13">
                  <c:v>1217.4264049999999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1140992"/>
        <c:axId val="131192320"/>
      </c:scatterChart>
      <c:catAx>
        <c:axId val="131140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31192320"/>
        <c:crosses val="autoZero"/>
        <c:auto val="1"/>
        <c:lblAlgn val="ctr"/>
        <c:lblOffset val="100"/>
        <c:noMultiLvlLbl val="0"/>
      </c:catAx>
      <c:valAx>
        <c:axId val="13119232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3114099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67184101987251599"/>
          <c:y val="1.680672268907563E-2"/>
          <c:w val="0.31466066741657295"/>
          <c:h val="0.20172037318864552"/>
        </c:manualLayout>
      </c:layout>
      <c:overlay val="0"/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972892106292E-2"/>
          <c:y val="7.3898339043497421E-2"/>
          <c:w val="0.91073847065209868"/>
          <c:h val="0.660942215293412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objem</c:v>
                </c:pt>
              </c:strCache>
            </c:strRef>
          </c:tx>
          <c:spPr>
            <a:solidFill>
              <a:srgbClr val="004B8D"/>
            </a:solidFill>
            <a:ln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13B5EA"/>
              </a:solidFill>
              <a:ln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13B5EA"/>
              </a:solidFill>
              <a:ln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13B5EA"/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1.01781170483460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01781170483460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35168988005351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9861888764464353E-3"/>
                  <c:y val="1.27226463104325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4792833146696529E-3"/>
                  <c:y val="1.13750475847007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930944382232723E-3"/>
                  <c:y val="-1.78117048346055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4792833146696529E-3"/>
                  <c:y val="1.27226463104325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4792833146696529E-3"/>
                  <c:y val="-7.63358778625954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861888764464353E-3"/>
                  <c:y val="7.15493578569854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295" b="1">
                    <a:solidFill>
                      <a:schemeClr val="accent5">
                        <a:lumMod val="75000"/>
                      </a:schemeClr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List1!$A$2:$A$14</c:f>
              <c:strCache>
                <c:ptCount val="13"/>
                <c:pt idx="0">
                  <c:v>Jihočeský</c:v>
                </c:pt>
                <c:pt idx="1">
                  <c:v>Jihomoravský</c:v>
                </c:pt>
                <c:pt idx="2">
                  <c:v>Karlovarský</c:v>
                </c:pt>
                <c:pt idx="3">
                  <c:v>Královéhradecký</c:v>
                </c:pt>
                <c:pt idx="4">
                  <c:v>Liberecký</c:v>
                </c:pt>
                <c:pt idx="5">
                  <c:v>Moravskoslezský</c:v>
                </c:pt>
                <c:pt idx="6">
                  <c:v>Olomoucký</c:v>
                </c:pt>
                <c:pt idx="7">
                  <c:v>Pardubický</c:v>
                </c:pt>
                <c:pt idx="8">
                  <c:v>Plzeňský</c:v>
                </c:pt>
                <c:pt idx="9">
                  <c:v>Středočeský</c:v>
                </c:pt>
                <c:pt idx="10">
                  <c:v>Ústecký</c:v>
                </c:pt>
                <c:pt idx="11">
                  <c:v>Vysočina</c:v>
                </c:pt>
                <c:pt idx="12">
                  <c:v>Zlínský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1129190142</c:v>
                </c:pt>
                <c:pt idx="1">
                  <c:v>3999619414</c:v>
                </c:pt>
                <c:pt idx="2">
                  <c:v>681516333</c:v>
                </c:pt>
                <c:pt idx="3">
                  <c:v>1612677786</c:v>
                </c:pt>
                <c:pt idx="4">
                  <c:v>1184509022</c:v>
                </c:pt>
                <c:pt idx="5">
                  <c:v>4515336358</c:v>
                </c:pt>
                <c:pt idx="6">
                  <c:v>1768846861</c:v>
                </c:pt>
                <c:pt idx="7">
                  <c:v>1682495475</c:v>
                </c:pt>
                <c:pt idx="8">
                  <c:v>1166562354</c:v>
                </c:pt>
                <c:pt idx="9">
                  <c:v>3453037217</c:v>
                </c:pt>
                <c:pt idx="10">
                  <c:v>1851244693</c:v>
                </c:pt>
                <c:pt idx="11">
                  <c:v>1488745947</c:v>
                </c:pt>
                <c:pt idx="12">
                  <c:v>3123428657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83946624"/>
        <c:axId val="183948416"/>
      </c:barChart>
      <c:catAx>
        <c:axId val="18394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95" b="1">
                <a:solidFill>
                  <a:srgbClr val="FF0000"/>
                </a:solidFill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83948416"/>
        <c:crosses val="autoZero"/>
        <c:auto val="1"/>
        <c:lblAlgn val="ctr"/>
        <c:lblOffset val="100"/>
        <c:noMultiLvlLbl val="0"/>
      </c:catAx>
      <c:valAx>
        <c:axId val="183948416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rgbClr val="004B8D"/>
                </a:solidFill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8394662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"/>
              </c:manualLayout>
            </c:layout>
            <c:tx>
              <c:rich>
                <a:bodyPr rot="0" vert="horz"/>
                <a:lstStyle/>
                <a:p>
                  <a:pPr algn="ctr">
                    <a:defRPr sz="1375" b="1" i="0" u="none" strike="noStrike" baseline="0">
                      <a:solidFill>
                        <a:srgbClr val="004B8D"/>
                      </a:solidFill>
                      <a:latin typeface="Calibri"/>
                      <a:ea typeface="Calibri"/>
                      <a:cs typeface="Calibri"/>
                    </a:defRPr>
                  </a:pPr>
                  <a:r>
                    <a:rPr lang="cs-CZ">
                      <a:solidFill>
                        <a:srgbClr val="004B8D"/>
                      </a:solidFill>
                    </a:rPr>
                    <a:t>mil. Kč</a:t>
                  </a:r>
                </a:p>
              </c:rich>
            </c:tx>
          </c:dispUnitsLbl>
        </c:dispUnits>
      </c:valAx>
      <c:spPr>
        <a:noFill/>
        <a:ln w="25397">
          <a:noFill/>
        </a:ln>
      </c:spPr>
    </c:plotArea>
    <c:plotVisOnly val="1"/>
    <c:dispBlanksAs val="gap"/>
    <c:showDLblsOverMax val="0"/>
  </c:chart>
  <c:txPr>
    <a:bodyPr/>
    <a:lstStyle/>
    <a:p>
      <a:pPr>
        <a:defRPr sz="1793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mld. Kč</c:v>
                </c:pt>
              </c:strCache>
            </c:strRef>
          </c:tx>
          <c:spPr>
            <a:solidFill>
              <a:srgbClr val="13B5EA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1.5115368230104466E-3"/>
                  <c:y val="-2.0024971023720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389723363612626E-4"/>
                  <c:y val="-1.8729052878013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094287245592095E-3"/>
                  <c:y val="-3.2348231419786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7243530721343468E-3"/>
                  <c:y val="-3.1375246026867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8366842112496049E-3"/>
                  <c:y val="1.5552326228027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2042409333901356E-2"/>
                  <c:y val="-5.621228144138966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31.8.2012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1.3</c:v>
                </c:pt>
                <c:pt idx="1">
                  <c:v>2.2000000000000002</c:v>
                </c:pt>
                <c:pt idx="2">
                  <c:v>5.0999999999999996</c:v>
                </c:pt>
                <c:pt idx="3">
                  <c:v>7</c:v>
                </c:pt>
                <c:pt idx="4">
                  <c:v>10.7</c:v>
                </c:pt>
                <c:pt idx="5">
                  <c:v>9.6999999999999993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193408"/>
        <c:axId val="184194944"/>
      </c:barChart>
      <c:catAx>
        <c:axId val="18419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8" b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84194944"/>
        <c:crosses val="autoZero"/>
        <c:auto val="1"/>
        <c:lblAlgn val="ctr"/>
        <c:lblOffset val="100"/>
        <c:noMultiLvlLbl val="0"/>
      </c:catAx>
      <c:valAx>
        <c:axId val="184194944"/>
        <c:scaling>
          <c:orientation val="minMax"/>
          <c:max val="1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8" b="0">
                <a:latin typeface="Calibri" pitchFamily="34" charset="0"/>
                <a:cs typeface="Calibri" pitchFamily="34" charset="0"/>
              </a:defRPr>
            </a:pPr>
            <a:endParaRPr lang="cs-CZ"/>
          </a:p>
        </c:txPr>
        <c:crossAx val="184193408"/>
        <c:crosses val="autoZero"/>
        <c:crossBetween val="between"/>
        <c:majorUnit val="2"/>
      </c:valAx>
      <c:spPr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 w="6350"/>
    </a:sp3d>
  </c:spPr>
  <c:txPr>
    <a:bodyPr/>
    <a:lstStyle/>
    <a:p>
      <a:pPr>
        <a:defRPr sz="1795"/>
      </a:pPr>
      <a:endParaRPr lang="cs-CZ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CECDE-12CB-4C69-B2D8-B4BA8C950158}" type="doc">
      <dgm:prSet loTypeId="urn:microsoft.com/office/officeart/2005/8/layout/venn1" loCatId="relationship" qsTypeId="urn:microsoft.com/office/officeart/2005/8/quickstyle/3d1" qsCatId="3D" csTypeId="urn:microsoft.com/office/officeart/2005/8/colors/accent5_2" csCatId="accent5" phldr="1"/>
      <dgm:spPr/>
    </dgm:pt>
    <dgm:pt modelId="{4A84D77C-A63D-4A30-B204-86017E058C4A}">
      <dgm:prSet phldrT="[Text]"/>
      <dgm:spPr>
        <a:solidFill>
          <a:srgbClr val="B9E0F7"/>
        </a:solidFill>
      </dgm:spPr>
      <dgm:t>
        <a:bodyPr/>
        <a:lstStyle/>
        <a:p>
          <a:r>
            <a:rPr lang="cs-CZ" dirty="0" smtClean="0"/>
            <a:t>SUSTAINABLE</a:t>
          </a:r>
          <a:endParaRPr lang="cs-CZ" dirty="0"/>
        </a:p>
      </dgm:t>
    </dgm:pt>
    <dgm:pt modelId="{A7BD880E-AE36-4D4F-B13A-FAF35BD1A7BD}" type="parTrans" cxnId="{BBBC54F0-8619-49D6-99B5-0CD151B56C5B}">
      <dgm:prSet/>
      <dgm:spPr/>
      <dgm:t>
        <a:bodyPr/>
        <a:lstStyle/>
        <a:p>
          <a:endParaRPr lang="cs-CZ"/>
        </a:p>
      </dgm:t>
    </dgm:pt>
    <dgm:pt modelId="{D2038AB8-F27C-452D-A048-BE60A14BC706}" type="sibTrans" cxnId="{BBBC54F0-8619-49D6-99B5-0CD151B56C5B}">
      <dgm:prSet/>
      <dgm:spPr/>
      <dgm:t>
        <a:bodyPr/>
        <a:lstStyle/>
        <a:p>
          <a:endParaRPr lang="cs-CZ"/>
        </a:p>
      </dgm:t>
    </dgm:pt>
    <dgm:pt modelId="{27D0207B-8908-435F-BF0D-480EF40EDC6C}">
      <dgm:prSet phldrT="[Text]"/>
      <dgm:spPr>
        <a:solidFill>
          <a:srgbClr val="13B5EA">
            <a:alpha val="50000"/>
          </a:srgbClr>
        </a:solidFill>
      </dgm:spPr>
      <dgm:t>
        <a:bodyPr/>
        <a:lstStyle/>
        <a:p>
          <a:r>
            <a:rPr lang="cs-CZ" dirty="0" smtClean="0"/>
            <a:t>INCLUSIVE</a:t>
          </a:r>
          <a:endParaRPr lang="cs-CZ" dirty="0"/>
        </a:p>
      </dgm:t>
    </dgm:pt>
    <dgm:pt modelId="{DAC311B1-A45C-426F-8828-5B45B053D012}" type="parTrans" cxnId="{F537789E-6949-413D-A283-F6EA145008F3}">
      <dgm:prSet/>
      <dgm:spPr/>
      <dgm:t>
        <a:bodyPr/>
        <a:lstStyle/>
        <a:p>
          <a:endParaRPr lang="cs-CZ"/>
        </a:p>
      </dgm:t>
    </dgm:pt>
    <dgm:pt modelId="{702AF93D-FC7E-4F89-80D0-77A527BBD0E4}" type="sibTrans" cxnId="{F537789E-6949-413D-A283-F6EA145008F3}">
      <dgm:prSet/>
      <dgm:spPr/>
      <dgm:t>
        <a:bodyPr/>
        <a:lstStyle/>
        <a:p>
          <a:endParaRPr lang="cs-CZ"/>
        </a:p>
      </dgm:t>
    </dgm:pt>
    <dgm:pt modelId="{6E2709AC-072E-46ED-ADB8-7512E4FAE423}">
      <dgm:prSet phldrT="[Text]"/>
      <dgm:spPr>
        <a:solidFill>
          <a:srgbClr val="004B8D">
            <a:alpha val="70000"/>
          </a:srgbClr>
        </a:solidFill>
      </dgm:spPr>
      <dgm:t>
        <a:bodyPr/>
        <a:lstStyle/>
        <a:p>
          <a:pPr algn="r"/>
          <a:r>
            <a:rPr lang="cs-CZ" dirty="0" smtClean="0">
              <a:solidFill>
                <a:schemeClr val="bg1"/>
              </a:solidFill>
            </a:rPr>
            <a:t>SMART</a:t>
          </a:r>
          <a:endParaRPr lang="cs-CZ" dirty="0">
            <a:solidFill>
              <a:schemeClr val="bg1"/>
            </a:solidFill>
          </a:endParaRPr>
        </a:p>
      </dgm:t>
    </dgm:pt>
    <dgm:pt modelId="{5A155E52-AAC4-480D-A738-7D27D36AC031}" type="parTrans" cxnId="{B3FDD7C4-A4CF-471B-98BC-C0C739D1C8E3}">
      <dgm:prSet/>
      <dgm:spPr/>
      <dgm:t>
        <a:bodyPr/>
        <a:lstStyle/>
        <a:p>
          <a:endParaRPr lang="cs-CZ"/>
        </a:p>
      </dgm:t>
    </dgm:pt>
    <dgm:pt modelId="{7FD44829-B0B4-448D-96CE-F4B6A8ACE296}" type="sibTrans" cxnId="{B3FDD7C4-A4CF-471B-98BC-C0C739D1C8E3}">
      <dgm:prSet/>
      <dgm:spPr/>
      <dgm:t>
        <a:bodyPr/>
        <a:lstStyle/>
        <a:p>
          <a:endParaRPr lang="cs-CZ"/>
        </a:p>
      </dgm:t>
    </dgm:pt>
    <dgm:pt modelId="{77F30ADE-BDF4-43E2-AC58-F89A552AEA64}" type="pres">
      <dgm:prSet presAssocID="{8E5CECDE-12CB-4C69-B2D8-B4BA8C950158}" presName="compositeShape" presStyleCnt="0">
        <dgm:presLayoutVars>
          <dgm:chMax val="7"/>
          <dgm:dir/>
          <dgm:resizeHandles val="exact"/>
        </dgm:presLayoutVars>
      </dgm:prSet>
      <dgm:spPr/>
    </dgm:pt>
    <dgm:pt modelId="{7A3D47B3-9CC6-4484-8F8B-B4742566BDAC}" type="pres">
      <dgm:prSet presAssocID="{4A84D77C-A63D-4A30-B204-86017E058C4A}" presName="circ1" presStyleLbl="vennNode1" presStyleIdx="0" presStyleCnt="3" custLinFactNeighborX="-35937" custLinFactNeighborY="1953"/>
      <dgm:spPr/>
      <dgm:t>
        <a:bodyPr/>
        <a:lstStyle/>
        <a:p>
          <a:endParaRPr lang="cs-CZ"/>
        </a:p>
      </dgm:t>
    </dgm:pt>
    <dgm:pt modelId="{46C587D4-9E21-40E2-A36F-89FC383D62C8}" type="pres">
      <dgm:prSet presAssocID="{4A84D77C-A63D-4A30-B204-86017E058C4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FFC6B9-64E8-434A-96D3-68521CAD8129}" type="pres">
      <dgm:prSet presAssocID="{27D0207B-8908-435F-BF0D-480EF40EDC6C}" presName="circ2" presStyleLbl="vennNode1" presStyleIdx="1" presStyleCnt="3" custLinFactNeighborX="-33203" custLinFactNeighborY="-1172"/>
      <dgm:spPr/>
      <dgm:t>
        <a:bodyPr/>
        <a:lstStyle/>
        <a:p>
          <a:endParaRPr lang="cs-CZ"/>
        </a:p>
      </dgm:t>
    </dgm:pt>
    <dgm:pt modelId="{663E9AF8-BA86-4FCC-909F-5245695F1ECE}" type="pres">
      <dgm:prSet presAssocID="{27D0207B-8908-435F-BF0D-480EF40EDC6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5F185-454A-4062-A761-C4CA5D9BB6E8}" type="pres">
      <dgm:prSet presAssocID="{6E2709AC-072E-46ED-ADB8-7512E4FAE423}" presName="circ3" presStyleLbl="vennNode1" presStyleIdx="2" presStyleCnt="3" custLinFactNeighborX="-38917" custLinFactNeighborY="-1172"/>
      <dgm:spPr/>
      <dgm:t>
        <a:bodyPr/>
        <a:lstStyle/>
        <a:p>
          <a:endParaRPr lang="cs-CZ"/>
        </a:p>
      </dgm:t>
    </dgm:pt>
    <dgm:pt modelId="{093D7439-F032-42DF-814D-2CB6D8D3633A}" type="pres">
      <dgm:prSet presAssocID="{6E2709AC-072E-46ED-ADB8-7512E4FAE42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D6537B6-4F8F-4903-8BCF-6065BE06D642}" type="presOf" srcId="{4A84D77C-A63D-4A30-B204-86017E058C4A}" destId="{46C587D4-9E21-40E2-A36F-89FC383D62C8}" srcOrd="1" destOrd="0" presId="urn:microsoft.com/office/officeart/2005/8/layout/venn1"/>
    <dgm:cxn modelId="{F537789E-6949-413D-A283-F6EA145008F3}" srcId="{8E5CECDE-12CB-4C69-B2D8-B4BA8C950158}" destId="{27D0207B-8908-435F-BF0D-480EF40EDC6C}" srcOrd="1" destOrd="0" parTransId="{DAC311B1-A45C-426F-8828-5B45B053D012}" sibTransId="{702AF93D-FC7E-4F89-80D0-77A527BBD0E4}"/>
    <dgm:cxn modelId="{B3FDD7C4-A4CF-471B-98BC-C0C739D1C8E3}" srcId="{8E5CECDE-12CB-4C69-B2D8-B4BA8C950158}" destId="{6E2709AC-072E-46ED-ADB8-7512E4FAE423}" srcOrd="2" destOrd="0" parTransId="{5A155E52-AAC4-480D-A738-7D27D36AC031}" sibTransId="{7FD44829-B0B4-448D-96CE-F4B6A8ACE296}"/>
    <dgm:cxn modelId="{6659FA26-A7E3-40F4-9691-AD58E0469C7F}" type="presOf" srcId="{8E5CECDE-12CB-4C69-B2D8-B4BA8C950158}" destId="{77F30ADE-BDF4-43E2-AC58-F89A552AEA64}" srcOrd="0" destOrd="0" presId="urn:microsoft.com/office/officeart/2005/8/layout/venn1"/>
    <dgm:cxn modelId="{A57CDA49-0B21-40C8-8C7E-571B9A727520}" type="presOf" srcId="{27D0207B-8908-435F-BF0D-480EF40EDC6C}" destId="{DAFFC6B9-64E8-434A-96D3-68521CAD8129}" srcOrd="0" destOrd="0" presId="urn:microsoft.com/office/officeart/2005/8/layout/venn1"/>
    <dgm:cxn modelId="{DAD662A5-315F-4F91-A67C-F17DF8EEE0AB}" type="presOf" srcId="{4A84D77C-A63D-4A30-B204-86017E058C4A}" destId="{7A3D47B3-9CC6-4484-8F8B-B4742566BDAC}" srcOrd="0" destOrd="0" presId="urn:microsoft.com/office/officeart/2005/8/layout/venn1"/>
    <dgm:cxn modelId="{2E1AD508-D8E7-4003-973A-D3CE7A51D29D}" type="presOf" srcId="{6E2709AC-072E-46ED-ADB8-7512E4FAE423}" destId="{093D7439-F032-42DF-814D-2CB6D8D3633A}" srcOrd="1" destOrd="0" presId="urn:microsoft.com/office/officeart/2005/8/layout/venn1"/>
    <dgm:cxn modelId="{0F7467D0-B1F8-441C-9AD3-F09E18E0237A}" type="presOf" srcId="{27D0207B-8908-435F-BF0D-480EF40EDC6C}" destId="{663E9AF8-BA86-4FCC-909F-5245695F1ECE}" srcOrd="1" destOrd="0" presId="urn:microsoft.com/office/officeart/2005/8/layout/venn1"/>
    <dgm:cxn modelId="{BBBC54F0-8619-49D6-99B5-0CD151B56C5B}" srcId="{8E5CECDE-12CB-4C69-B2D8-B4BA8C950158}" destId="{4A84D77C-A63D-4A30-B204-86017E058C4A}" srcOrd="0" destOrd="0" parTransId="{A7BD880E-AE36-4D4F-B13A-FAF35BD1A7BD}" sibTransId="{D2038AB8-F27C-452D-A048-BE60A14BC706}"/>
    <dgm:cxn modelId="{A80BC119-A95F-464C-8AAA-9BAB5E7544FE}" type="presOf" srcId="{6E2709AC-072E-46ED-ADB8-7512E4FAE423}" destId="{E6E5F185-454A-4062-A761-C4CA5D9BB6E8}" srcOrd="0" destOrd="0" presId="urn:microsoft.com/office/officeart/2005/8/layout/venn1"/>
    <dgm:cxn modelId="{4365FE4F-50AD-4079-B798-0BD49DC2E997}" type="presParOf" srcId="{77F30ADE-BDF4-43E2-AC58-F89A552AEA64}" destId="{7A3D47B3-9CC6-4484-8F8B-B4742566BDAC}" srcOrd="0" destOrd="0" presId="urn:microsoft.com/office/officeart/2005/8/layout/venn1"/>
    <dgm:cxn modelId="{3F423AEE-0B11-40CC-ADE9-0A64633A2521}" type="presParOf" srcId="{77F30ADE-BDF4-43E2-AC58-F89A552AEA64}" destId="{46C587D4-9E21-40E2-A36F-89FC383D62C8}" srcOrd="1" destOrd="0" presId="urn:microsoft.com/office/officeart/2005/8/layout/venn1"/>
    <dgm:cxn modelId="{555490B1-65A0-43CB-BC05-CCF17F9CAE9D}" type="presParOf" srcId="{77F30ADE-BDF4-43E2-AC58-F89A552AEA64}" destId="{DAFFC6B9-64E8-434A-96D3-68521CAD8129}" srcOrd="2" destOrd="0" presId="urn:microsoft.com/office/officeart/2005/8/layout/venn1"/>
    <dgm:cxn modelId="{01A26440-9317-4F19-B19E-ECB34AB62D3E}" type="presParOf" srcId="{77F30ADE-BDF4-43E2-AC58-F89A552AEA64}" destId="{663E9AF8-BA86-4FCC-909F-5245695F1ECE}" srcOrd="3" destOrd="0" presId="urn:microsoft.com/office/officeart/2005/8/layout/venn1"/>
    <dgm:cxn modelId="{8A0FF77E-B984-4A3F-B405-017DD0DEEEC8}" type="presParOf" srcId="{77F30ADE-BDF4-43E2-AC58-F89A552AEA64}" destId="{E6E5F185-454A-4062-A761-C4CA5D9BB6E8}" srcOrd="4" destOrd="0" presId="urn:microsoft.com/office/officeart/2005/8/layout/venn1"/>
    <dgm:cxn modelId="{67D451CF-5BCE-4DEB-94A7-6B1C44BB29A3}" type="presParOf" srcId="{77F30ADE-BDF4-43E2-AC58-F89A552AEA64}" destId="{093D7439-F032-42DF-814D-2CB6D8D3633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D47B3-9CC6-4484-8F8B-B4742566BDAC}">
      <dsp:nvSpPr>
        <dsp:cNvPr id="0" name=""/>
        <dsp:cNvSpPr/>
      </dsp:nvSpPr>
      <dsp:spPr>
        <a:xfrm>
          <a:off x="952512" y="98421"/>
          <a:ext cx="2438400" cy="2438400"/>
        </a:xfrm>
        <a:prstGeom prst="ellipse">
          <a:avLst/>
        </a:prstGeom>
        <a:solidFill>
          <a:srgbClr val="B9E0F7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SUSTAINABLE</a:t>
          </a:r>
          <a:endParaRPr lang="cs-CZ" sz="2000" kern="1200" dirty="0"/>
        </a:p>
      </dsp:txBody>
      <dsp:txXfrm>
        <a:off x="1277632" y="525141"/>
        <a:ext cx="1788160" cy="1097280"/>
      </dsp:txXfrm>
    </dsp:sp>
    <dsp:sp modelId="{DAFFC6B9-64E8-434A-96D3-68521CAD8129}">
      <dsp:nvSpPr>
        <dsp:cNvPr id="0" name=""/>
        <dsp:cNvSpPr/>
      </dsp:nvSpPr>
      <dsp:spPr>
        <a:xfrm>
          <a:off x="1899034" y="1546221"/>
          <a:ext cx="2438400" cy="2438400"/>
        </a:xfrm>
        <a:prstGeom prst="ellipse">
          <a:avLst/>
        </a:prstGeom>
        <a:solidFill>
          <a:srgbClr val="13B5EA">
            <a:alpha val="5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INCLUSIVE</a:t>
          </a:r>
          <a:endParaRPr lang="cs-CZ" sz="2000" kern="1200" dirty="0"/>
        </a:p>
      </dsp:txBody>
      <dsp:txXfrm>
        <a:off x="2644778" y="2176141"/>
        <a:ext cx="1463040" cy="1341120"/>
      </dsp:txXfrm>
    </dsp:sp>
    <dsp:sp modelId="{E6E5F185-454A-4062-A761-C4CA5D9BB6E8}">
      <dsp:nvSpPr>
        <dsp:cNvPr id="0" name=""/>
        <dsp:cNvSpPr/>
      </dsp:nvSpPr>
      <dsp:spPr>
        <a:xfrm>
          <a:off x="0" y="1546221"/>
          <a:ext cx="2438400" cy="2438400"/>
        </a:xfrm>
        <a:prstGeom prst="ellipse">
          <a:avLst/>
        </a:prstGeom>
        <a:solidFill>
          <a:srgbClr val="004B8D">
            <a:alpha val="7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SMART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229616" y="2176141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0.87302</cdr:x>
      <cdr:y>0.0932</cdr:y>
    </cdr:from>
    <cdr:to>
      <cdr:x>0.93254</cdr:x>
      <cdr:y>0.3728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6352674" y="356136"/>
          <a:ext cx="433137" cy="1068402"/>
        </a:xfrm>
        <a:prstGeom xmlns:a="http://schemas.openxmlformats.org/drawingml/2006/main" prst="rect">
          <a:avLst/>
        </a:prstGeom>
        <a:gradFill xmlns:a="http://schemas.openxmlformats.org/drawingml/2006/main">
          <a:gsLst>
            <a:gs pos="0">
              <a:schemeClr val="accent1">
                <a:tint val="50000"/>
                <a:satMod val="300000"/>
              </a:schemeClr>
            </a:gs>
            <a:gs pos="10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</a:gradFill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10BD3B-B657-47F6-970C-13A840713C42}" type="datetimeFigureOut">
              <a:rPr lang="cs-CZ"/>
              <a:pPr>
                <a:defRPr/>
              </a:pPr>
              <a:t>4.9.2012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047CB5-D0C2-431E-802B-BECED8D89A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286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547FE8-D4CB-4DF0-AF1B-2C883F0F9DFF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 tabulky jsou započteny klasické výzvy bez interních </a:t>
            </a:r>
            <a:r>
              <a:rPr lang="cs-CZ" dirty="0" err="1" smtClean="0"/>
              <a:t>proejktů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Dále byly</a:t>
            </a:r>
            <a:r>
              <a:rPr lang="cs-CZ" baseline="0" dirty="0" smtClean="0"/>
              <a:t> spuštěny interní projekty v celkové hodnotě 904,5 mil. Kč. Největší objem těchto prostředků spadá na projekt Marketing SVV s alokací 611 mil. Kč.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047CB5-D0C2-431E-802B-BECED8D89A2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82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Plzeňský kraj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047CB5-D0C2-431E-802B-BECED8D89A2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387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Projekt se umístil na druhém místě v rámci celostátní</a:t>
            </a:r>
            <a:r>
              <a:rPr lang="cs-CZ" baseline="0" dirty="0" smtClean="0"/>
              <a:t> soutěže Podnikatelský projekt roku 2010 v kategorii Nemovitosti – Ústecký kraj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047CB5-D0C2-431E-802B-BECED8D89A2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046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Karlovarský kraj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047CB5-D0C2-431E-802B-BECED8D89A2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04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emf"/><Relationship Id="rId4" Type="http://schemas.openxmlformats.org/officeDocument/2006/relationships/image" Target="../media/image7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1 - úvodní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7"/>
          <p:cNvSpPr/>
          <p:nvPr userDrawn="1"/>
        </p:nvSpPr>
        <p:spPr>
          <a:xfrm>
            <a:off x="4851400" y="2844800"/>
            <a:ext cx="4292600" cy="401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7075"/>
            <a:ext cx="16986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963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492443"/>
          </a:xfrm>
        </p:spPr>
        <p:txBody>
          <a:bodyPr lIns="0" tIns="0" rIns="0" bIns="0" anchor="t">
            <a:spAutoFit/>
          </a:bodyPr>
          <a:lstStyle>
            <a:lvl1pPr algn="l">
              <a:defRPr sz="3200">
                <a:solidFill>
                  <a:srgbClr val="004B8D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957406"/>
            <a:ext cx="8242300" cy="684803"/>
          </a:xfrm>
        </p:spPr>
        <p:txBody>
          <a:bodyPr lIns="0" tIns="342900" rIns="0" bIns="0">
            <a:spAutoFit/>
          </a:bodyPr>
          <a:lstStyle>
            <a:lvl1pPr marL="0" indent="0" algn="l">
              <a:buNone/>
              <a:defRPr sz="2200">
                <a:solidFill>
                  <a:srgbClr val="004B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76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1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369332"/>
          </a:xfrm>
        </p:spPr>
        <p:txBody>
          <a:bodyPr lIns="0" tIns="0" rIns="0" bIns="0" anchor="t">
            <a:spAutoFit/>
          </a:bodyPr>
          <a:lstStyle>
            <a:lvl1pPr algn="l">
              <a:defRPr sz="2400">
                <a:solidFill>
                  <a:srgbClr val="B9E0F7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5091113" y="815420"/>
            <a:ext cx="3595687" cy="4839255"/>
          </a:xfrm>
        </p:spPr>
        <p:txBody>
          <a:bodyPr lIns="0" tIns="360000" rIns="0" bIns="0"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26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1 - 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56587" cy="369332"/>
          </a:xfrm>
        </p:spPr>
        <p:txBody>
          <a:bodyPr lIns="0" tIns="0" rIns="0" bIns="0" anchor="t">
            <a:spAutoFit/>
          </a:bodyPr>
          <a:lstStyle>
            <a:lvl1pPr algn="l">
              <a:defRPr sz="2400">
                <a:solidFill>
                  <a:srgbClr val="B9E0F7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44500" y="815975"/>
            <a:ext cx="8256588" cy="48387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07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1 - bez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69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2 - 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 userDrawn="1"/>
        </p:nvSpPr>
        <p:spPr>
          <a:xfrm>
            <a:off x="4851400" y="2844800"/>
            <a:ext cx="4292600" cy="401320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Rectangle 8"/>
          <p:cNvSpPr/>
          <p:nvPr userDrawn="1"/>
        </p:nvSpPr>
        <p:spPr>
          <a:xfrm>
            <a:off x="2320925" y="6021388"/>
            <a:ext cx="2174875" cy="83661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2759075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930" y="609282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553998"/>
          </a:xfrm>
        </p:spPr>
        <p:txBody>
          <a:bodyPr lIns="0" tIns="0" rIns="0" bIns="0" anchor="t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957406"/>
            <a:ext cx="8242300" cy="715581"/>
          </a:xfrm>
        </p:spPr>
        <p:txBody>
          <a:bodyPr lIns="0" tIns="342900" rIns="0" bIns="0">
            <a:sp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295275" y="4697506"/>
            <a:ext cx="44758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Ing. Zuzana Matějíčková</a:t>
            </a:r>
          </a:p>
          <a:p>
            <a:r>
              <a:rPr lang="cs-CZ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ředitelka</a:t>
            </a:r>
            <a:r>
              <a:rPr lang="cs-CZ" sz="2400" baseline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odboru implementace SF</a:t>
            </a:r>
            <a:endParaRPr lang="cs-CZ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03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6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369332"/>
          </a:xfrm>
        </p:spPr>
        <p:txBody>
          <a:bodyPr lIns="0" tIns="0" rIns="0" bIns="0" anchor="t">
            <a:spAutoFit/>
          </a:bodyPr>
          <a:lstStyle>
            <a:lvl1pPr algn="l">
              <a:defRPr sz="2400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5091113" y="815420"/>
            <a:ext cx="3595687" cy="4839255"/>
          </a:xfrm>
        </p:spPr>
        <p:txBody>
          <a:bodyPr lIns="0" tIns="360000" rIns="0" bIns="0"/>
          <a:lstStyle>
            <a:lvl1pPr>
              <a:defRPr sz="2000">
                <a:solidFill>
                  <a:srgbClr val="004B8D"/>
                </a:solidFill>
              </a:defRPr>
            </a:lvl1pPr>
            <a:lvl2pPr>
              <a:defRPr sz="1800">
                <a:solidFill>
                  <a:srgbClr val="004B8D"/>
                </a:solidFill>
              </a:defRPr>
            </a:lvl2pPr>
            <a:lvl3pPr>
              <a:defRPr sz="1600">
                <a:solidFill>
                  <a:srgbClr val="004B8D"/>
                </a:solidFill>
              </a:defRPr>
            </a:lvl3pPr>
            <a:lvl4pPr>
              <a:defRPr sz="14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77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56587" cy="369332"/>
          </a:xfrm>
        </p:spPr>
        <p:txBody>
          <a:bodyPr lIns="0" tIns="0" rIns="0" bIns="0" anchor="t">
            <a:spAutoFit/>
          </a:bodyPr>
          <a:lstStyle>
            <a:lvl1pPr algn="l">
              <a:defRPr sz="2400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44500" y="815975"/>
            <a:ext cx="8256588" cy="48387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23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bez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662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7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3842999"/>
      </p:ext>
    </p:extLst>
  </p:cSld>
  <p:clrMapOvr>
    <a:masterClrMapping/>
  </p:clrMapOvr>
  <p:transition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44500" y="446088"/>
            <a:ext cx="8256588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423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9" name="TextovéPole 9"/>
          <p:cNvSpPr txBox="1">
            <a:spLocks noChangeArrowheads="1"/>
          </p:cNvSpPr>
          <p:nvPr userDrawn="1"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smtClean="0">
                <a:solidFill>
                  <a:srgbClr val="004B8D"/>
                </a:solidFill>
              </a:rPr>
              <a:t>Ing. Martin Kocourek</a:t>
            </a:r>
            <a:br>
              <a:rPr lang="cs-CZ" sz="900" smtClean="0">
                <a:solidFill>
                  <a:srgbClr val="004B8D"/>
                </a:solidFill>
              </a:rPr>
            </a:br>
            <a:r>
              <a:rPr lang="cs-CZ" sz="900" smtClean="0">
                <a:solidFill>
                  <a:srgbClr val="004B8D"/>
                </a:solidFill>
              </a:rPr>
              <a:t>ministr průmyslu a obchodu</a:t>
            </a:r>
          </a:p>
        </p:txBody>
      </p:sp>
      <p:sp>
        <p:nvSpPr>
          <p:cNvPr id="1030" name="TextovéPole 10"/>
          <p:cNvSpPr txBox="1">
            <a:spLocks noChangeArrowheads="1"/>
          </p:cNvSpPr>
          <p:nvPr userDrawn="1"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smtClean="0">
                <a:solidFill>
                  <a:srgbClr val="004B8D"/>
                </a:solidFill>
              </a:rPr>
              <a:t>ZPĚT NA VRCHOL – INSTITUCE, INOVACE A INFRASTRUKTURA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44500" y="446088"/>
            <a:ext cx="8256588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2052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423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3" name="TextovéPole 9"/>
          <p:cNvSpPr txBox="1">
            <a:spLocks noChangeArrowheads="1"/>
          </p:cNvSpPr>
          <p:nvPr userDrawn="1"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 smtClean="0">
                <a:solidFill>
                  <a:schemeClr val="bg1"/>
                </a:solidFill>
              </a:rPr>
              <a:t>Ing. Martin Kocourek</a:t>
            </a:r>
            <a:br>
              <a:rPr lang="cs-CZ" sz="900" dirty="0" smtClean="0">
                <a:solidFill>
                  <a:schemeClr val="bg1"/>
                </a:solidFill>
              </a:rPr>
            </a:br>
            <a:r>
              <a:rPr lang="cs-CZ" sz="900" dirty="0" smtClean="0">
                <a:solidFill>
                  <a:schemeClr val="bg1"/>
                </a:solidFill>
              </a:rPr>
              <a:t>ministr průmyslu a obchodu</a:t>
            </a:r>
          </a:p>
        </p:txBody>
      </p:sp>
      <p:sp>
        <p:nvSpPr>
          <p:cNvPr id="2054" name="TextovéPole 10"/>
          <p:cNvSpPr txBox="1">
            <a:spLocks noChangeArrowheads="1"/>
          </p:cNvSpPr>
          <p:nvPr userDrawn="1"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 smtClean="0">
                <a:solidFill>
                  <a:schemeClr val="bg1"/>
                </a:solidFill>
              </a:rPr>
              <a:t>ZPĚT NA VRCHOL – INSTITUCE, INOVACE A INFRASTRUKTURA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chart" Target="../charts/chart3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chart" Target="../charts/chart4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261938" y="962025"/>
            <a:ext cx="8986837" cy="1107996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alibri" pitchFamily="34" charset="0"/>
                <a:cs typeface="Calibri" pitchFamily="34" charset="0"/>
              </a:rPr>
              <a:t>Operační program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r>
              <a:rPr lang="pt-BR" dirty="0" smtClean="0">
                <a:latin typeface="Calibri" pitchFamily="34" charset="0"/>
                <a:cs typeface="Calibri" pitchFamily="34" charset="0"/>
              </a:rPr>
              <a:t>Podnikání a inovace 2007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  <a:cs typeface="Calibri" pitchFamily="34" charset="0"/>
              </a:rPr>
              <a:t>- 2013</a:t>
            </a: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>
          <a:xfrm>
            <a:off x="261938" y="2046288"/>
            <a:ext cx="5291137" cy="1023357"/>
          </a:xfrm>
        </p:spPr>
        <p:txBody>
          <a:bodyPr/>
          <a:lstStyle/>
          <a:p>
            <a:pPr eaLnBrk="1" hangingPunct="1"/>
            <a:r>
              <a:rPr lang="cs-CZ" dirty="0" smtClean="0">
                <a:latin typeface="Calibri" pitchFamily="34" charset="0"/>
                <a:cs typeface="Calibri" pitchFamily="34" charset="0"/>
              </a:rPr>
              <a:t>Aktuální stav čerpání OPPI, otevřené výzvy                        a příprava na nové programovací období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30213" y="446088"/>
            <a:ext cx="8270875" cy="430887"/>
          </a:xfrm>
        </p:spPr>
        <p:txBody>
          <a:bodyPr/>
          <a:lstStyle/>
          <a:p>
            <a:pPr eaLnBrk="1" hangingPunct="1"/>
            <a:r>
              <a:rPr lang="cs-CZ" sz="2800" b="1" dirty="0">
                <a:latin typeface="Calibri" pitchFamily="34" charset="0"/>
                <a:cs typeface="Calibri" pitchFamily="34" charset="0"/>
              </a:rPr>
              <a:t>Cíl 2012: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15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miliard Kč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na účty českých podnikatelů</a:t>
            </a:r>
            <a:endParaRPr lang="cs-CZ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783263" y="2324100"/>
            <a:ext cx="5562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cs-CZ" sz="22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554663" y="2324100"/>
            <a:ext cx="5791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cs-CZ" sz="22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21510" name="TextovéPole 14"/>
          <p:cNvSpPr txBox="1">
            <a:spLocks noChangeArrowheads="1"/>
          </p:cNvSpPr>
          <p:nvPr/>
        </p:nvSpPr>
        <p:spPr bwMode="auto">
          <a:xfrm>
            <a:off x="356134" y="5213350"/>
            <a:ext cx="8499107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000" b="1" dirty="0">
                <a:solidFill>
                  <a:srgbClr val="004B8D"/>
                </a:solidFill>
                <a:latin typeface="Calibri" pitchFamily="34" charset="0"/>
                <a:ea typeface="Lucida Sans Unicode" pitchFamily="34" charset="0"/>
                <a:cs typeface="Calibri" pitchFamily="34" charset="0"/>
              </a:rPr>
              <a:t> K 31. 8. 2012 jsme </a:t>
            </a:r>
            <a:r>
              <a:rPr lang="cs-CZ" sz="2000" b="1" dirty="0" smtClean="0">
                <a:solidFill>
                  <a:srgbClr val="004B8D"/>
                </a:solidFill>
                <a:latin typeface="Calibri" pitchFamily="34" charset="0"/>
                <a:ea typeface="Lucida Sans Unicode" pitchFamily="34" charset="0"/>
                <a:cs typeface="Calibri" pitchFamily="34" charset="0"/>
              </a:rPr>
              <a:t>proplatili </a:t>
            </a:r>
            <a:r>
              <a:rPr lang="cs-CZ" sz="2000" b="1" dirty="0">
                <a:solidFill>
                  <a:srgbClr val="004B8D"/>
                </a:solidFill>
                <a:latin typeface="Calibri" pitchFamily="34" charset="0"/>
                <a:ea typeface="Lucida Sans Unicode" pitchFamily="34" charset="0"/>
                <a:cs typeface="Calibri" pitchFamily="34" charset="0"/>
              </a:rPr>
              <a:t>celkem </a:t>
            </a:r>
            <a:r>
              <a:rPr lang="cs-CZ" sz="2000" b="1" dirty="0" smtClean="0">
                <a:solidFill>
                  <a:srgbClr val="004B8D"/>
                </a:solidFill>
                <a:latin typeface="Calibri" pitchFamily="34" charset="0"/>
                <a:ea typeface="Lucida Sans Unicode" pitchFamily="34" charset="0"/>
                <a:cs typeface="Calibri" pitchFamily="34" charset="0"/>
              </a:rPr>
              <a:t>36 </a:t>
            </a:r>
            <a:r>
              <a:rPr lang="cs-CZ" sz="2000" b="1" dirty="0">
                <a:solidFill>
                  <a:srgbClr val="004B8D"/>
                </a:solidFill>
                <a:latin typeface="Calibri" pitchFamily="34" charset="0"/>
                <a:ea typeface="Lucida Sans Unicode" pitchFamily="34" charset="0"/>
                <a:cs typeface="Calibri" pitchFamily="34" charset="0"/>
              </a:rPr>
              <a:t>mld. Kč</a:t>
            </a:r>
          </a:p>
        </p:txBody>
      </p:sp>
      <p:graphicFrame>
        <p:nvGraphicFramePr>
          <p:cNvPr id="8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144951"/>
              </p:ext>
            </p:extLst>
          </p:nvPr>
        </p:nvGraphicFramePr>
        <p:xfrm>
          <a:off x="885524" y="1183908"/>
          <a:ext cx="7276700" cy="382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41325" y="446088"/>
            <a:ext cx="8259763" cy="430212"/>
          </a:xfrm>
        </p:spPr>
        <p:txBody>
          <a:bodyPr/>
          <a:lstStyle/>
          <a:p>
            <a:pPr eaLnBrk="1" hangingPunct="1"/>
            <a:r>
              <a:rPr lang="cs-CZ" sz="2800" smtClean="0">
                <a:latin typeface="Calibri" pitchFamily="34" charset="0"/>
                <a:cs typeface="Calibri" pitchFamily="34" charset="0"/>
              </a:rPr>
              <a:t>Vyhlášené výzvy</a:t>
            </a:r>
            <a:endParaRPr lang="pt-BR" sz="280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3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41325" y="800100"/>
            <a:ext cx="8259763" cy="1228725"/>
          </a:xfrm>
        </p:spPr>
        <p:txBody>
          <a:bodyPr/>
          <a:lstStyle/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K 31.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8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. 2012 bylo vyhlášeno 60 výzev  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 celkové alokaci 95 mld. Kč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endParaRPr lang="cs-CZ" sz="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cs-CZ" sz="1700" b="1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cs-CZ" sz="1700" b="1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cs-CZ" sz="1700" b="1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cs-CZ" sz="1700" b="1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cs-CZ" sz="1700" b="1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126834"/>
              </p:ext>
            </p:extLst>
          </p:nvPr>
        </p:nvGraphicFramePr>
        <p:xfrm>
          <a:off x="1390650" y="2438400"/>
          <a:ext cx="6438900" cy="3009904"/>
        </p:xfrm>
        <a:graphic>
          <a:graphicData uri="http://schemas.openxmlformats.org/drawingml/2006/table">
            <a:tbl>
              <a:tblPr/>
              <a:tblGrid>
                <a:gridCol w="4089175"/>
                <a:gridCol w="2349725"/>
              </a:tblGrid>
              <a:tr h="3762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Prioritní osa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759" marR="7759" marT="77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3B5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Alokace výzev (CZK)</a:t>
                      </a:r>
                    </a:p>
                  </a:txBody>
                  <a:tcPr marL="7759" marR="7759" marT="77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3B5EA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1. Vznik firem</a:t>
                      </a: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252 000 000</a:t>
                      </a: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2. Rozvoj firem</a:t>
                      </a: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 smtClean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25 731 720 000</a:t>
                      </a:r>
                      <a:endParaRPr lang="cs-CZ" sz="2000" b="0" i="0" u="none" strike="noStrike" dirty="0">
                        <a:solidFill>
                          <a:srgbClr val="004B8D"/>
                        </a:solidFill>
                        <a:effectLst/>
                        <a:latin typeface="Calibri"/>
                      </a:endParaRP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3. </a:t>
                      </a:r>
                      <a:r>
                        <a:rPr lang="cs-CZ" sz="2000" b="0" i="0" u="none" strike="noStrike" dirty="0" err="1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Eko</a:t>
                      </a:r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-energie</a:t>
                      </a: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11 </a:t>
                      </a:r>
                      <a:r>
                        <a:rPr lang="cs-CZ" sz="2000" b="0" i="0" u="none" strike="noStrike" dirty="0" smtClean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700 </a:t>
                      </a:r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000 000</a:t>
                      </a: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4. Inovace</a:t>
                      </a: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 smtClean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25 </a:t>
                      </a:r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086 792 000</a:t>
                      </a: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5. Prostředí pro podnikání a inovace</a:t>
                      </a: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 smtClean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29 520 </a:t>
                      </a:r>
                      <a:r>
                        <a:rPr lang="cs-CZ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000 000</a:t>
                      </a: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6. Služby pro rozvoj podnikání</a:t>
                      </a: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 smtClean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1 750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4B8D"/>
                          </a:solidFill>
                          <a:effectLst/>
                          <a:latin typeface="Calibri"/>
                        </a:rPr>
                        <a:t>000 000</a:t>
                      </a:r>
                      <a:endParaRPr lang="cs-CZ" sz="2000" b="0" i="0" u="none" strike="noStrike" dirty="0">
                        <a:solidFill>
                          <a:srgbClr val="004B8D"/>
                        </a:solidFill>
                        <a:effectLst/>
                        <a:latin typeface="Calibri"/>
                      </a:endParaRPr>
                    </a:p>
                  </a:txBody>
                  <a:tcPr marL="7759" marR="7759" marT="776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OPPI celkem</a:t>
                      </a:r>
                    </a:p>
                  </a:txBody>
                  <a:tcPr marL="7759" marR="7759" marT="77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3B5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95 040 512</a:t>
                      </a:r>
                      <a:r>
                        <a:rPr lang="cs-CZ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0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00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759" marR="7759" marT="77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3B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41325" y="446088"/>
            <a:ext cx="8259763" cy="861774"/>
          </a:xfrm>
        </p:spPr>
        <p:txBody>
          <a:bodyPr/>
          <a:lstStyle/>
          <a:p>
            <a:pPr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Aktuálně je možné podávat RŽ do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2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programů a dvou interních projektů</a:t>
            </a:r>
            <a:endParaRPr lang="pt-BR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63" name="TextovéPole 2"/>
          <p:cNvSpPr txBox="1">
            <a:spLocks noChangeArrowheads="1"/>
          </p:cNvSpPr>
          <p:nvPr/>
        </p:nvSpPr>
        <p:spPr bwMode="auto">
          <a:xfrm>
            <a:off x="4667250" y="1739900"/>
            <a:ext cx="41195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2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Příjem žádostí do         Alokace</a:t>
            </a:r>
          </a:p>
        </p:txBody>
      </p:sp>
      <p:graphicFrame>
        <p:nvGraphicFramePr>
          <p:cNvPr id="8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22050"/>
              </p:ext>
            </p:extLst>
          </p:nvPr>
        </p:nvGraphicFramePr>
        <p:xfrm>
          <a:off x="336550" y="2170113"/>
          <a:ext cx="8364538" cy="2261975"/>
        </p:xfrm>
        <a:graphic>
          <a:graphicData uri="http://schemas.openxmlformats.org/drawingml/2006/table">
            <a:tbl>
              <a:tblPr/>
              <a:tblGrid>
                <a:gridCol w="4397375"/>
                <a:gridCol w="1933575"/>
                <a:gridCol w="2033588"/>
              </a:tblGrid>
              <a:tr h="45239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Inovace - Patent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30. 9. 2012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 mil. Kč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39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Potenciál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15. 10. 2012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2 000 mil. Kč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39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B8D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B8D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B8D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39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Marketing SVV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31. 12. 2012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611 mil. Kč*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39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Projekt </a:t>
                      </a:r>
                      <a:r>
                        <a:rPr kumimoji="0" lang="cs-CZ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CzechAccelerator</a:t>
                      </a: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B8D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14. 9. 2012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B8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 mil. Kč*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336549" y="4840367"/>
            <a:ext cx="8450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*Jedná se o alokaci celého interního projektu</a:t>
            </a:r>
            <a:endParaRPr lang="cs-CZ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2"/>
          <p:cNvSpPr>
            <a:spLocks noGrp="1"/>
          </p:cNvSpPr>
          <p:nvPr>
            <p:ph type="title"/>
          </p:nvPr>
        </p:nvSpPr>
        <p:spPr>
          <a:xfrm>
            <a:off x="295275" y="446088"/>
            <a:ext cx="8405813" cy="430212"/>
          </a:xfrm>
        </p:spPr>
        <p:txBody>
          <a:bodyPr/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Úspěšný projekt v programu INOVACE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11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295275" y="1190625"/>
            <a:ext cx="4800600" cy="4683125"/>
          </a:xfrm>
        </p:spPr>
        <p:txBody>
          <a:bodyPr/>
          <a:lstStyle/>
          <a:p>
            <a:pPr marL="0" indent="0" algn="just" eaLnBrk="1" hangingPunct="1">
              <a:spcAft>
                <a:spcPts val="400"/>
              </a:spcAft>
              <a:buNone/>
            </a:pPr>
            <a:r>
              <a:rPr lang="cs-CZ" sz="2200" b="1" dirty="0">
                <a:latin typeface="Calibri" pitchFamily="34" charset="0"/>
                <a:cs typeface="Calibri" pitchFamily="34" charset="0"/>
              </a:rPr>
              <a:t>Aktuální stav </a:t>
            </a:r>
            <a:r>
              <a:rPr lang="cs-CZ" sz="2200" b="1" dirty="0" smtClean="0">
                <a:latin typeface="Calibri" pitchFamily="34" charset="0"/>
                <a:cs typeface="Calibri" pitchFamily="34" charset="0"/>
              </a:rPr>
              <a:t>projektu: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 Monitorování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projektu</a:t>
            </a:r>
          </a:p>
          <a:p>
            <a:pPr marL="0" indent="0" algn="just" eaLnBrk="1" hangingPunct="1">
              <a:spcAft>
                <a:spcPts val="400"/>
              </a:spcAft>
              <a:buNone/>
            </a:pPr>
            <a:r>
              <a:rPr lang="cs-CZ" sz="2200" b="1" dirty="0">
                <a:latin typeface="Calibri" pitchFamily="34" charset="0"/>
                <a:cs typeface="Calibri" pitchFamily="34" charset="0"/>
              </a:rPr>
              <a:t>Popis projektu: </a:t>
            </a:r>
            <a:endParaRPr lang="cs-CZ" sz="2200" b="1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 eaLnBrk="1" hangingPunct="1">
              <a:spcAft>
                <a:spcPts val="400"/>
              </a:spcAft>
              <a:buNone/>
            </a:pPr>
            <a:r>
              <a:rPr lang="cs-CZ" sz="2200" dirty="0" smtClean="0">
                <a:latin typeface="Calibri" pitchFamily="34" charset="0"/>
                <a:cs typeface="Calibri" pitchFamily="34" charset="0"/>
              </a:rPr>
              <a:t>Zavedení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výroby </a:t>
            </a:r>
            <a:r>
              <a:rPr lang="cs-CZ" sz="2200" dirty="0" err="1">
                <a:latin typeface="Calibri" pitchFamily="34" charset="0"/>
                <a:cs typeface="Calibri" pitchFamily="34" charset="0"/>
              </a:rPr>
              <a:t>nanostrukturních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 titanových polotovarů a polotovarů z jiných materiálů společnosti COMTES FHT a.s. pro použití v lékařských aplikacích (dentální a kostní implantáty). </a:t>
            </a:r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 eaLnBrk="1" hangingPunct="1">
              <a:spcAft>
                <a:spcPts val="400"/>
              </a:spcAft>
              <a:buNone/>
            </a:pPr>
            <a:r>
              <a:rPr lang="cs-CZ" sz="2200" b="1" dirty="0" smtClean="0">
                <a:latin typeface="Calibri" pitchFamily="34" charset="0"/>
                <a:cs typeface="Calibri" pitchFamily="34" charset="0"/>
              </a:rPr>
              <a:t>Po </a:t>
            </a:r>
            <a:r>
              <a:rPr lang="cs-CZ" sz="2200" b="1" dirty="0">
                <a:latin typeface="Calibri" pitchFamily="34" charset="0"/>
                <a:cs typeface="Calibri" pitchFamily="34" charset="0"/>
              </a:rPr>
              <a:t>úspěšném </a:t>
            </a:r>
            <a:r>
              <a:rPr lang="cs-CZ" sz="2200" b="1" dirty="0" smtClean="0">
                <a:latin typeface="Calibri" pitchFamily="34" charset="0"/>
                <a:cs typeface="Calibri" pitchFamily="34" charset="0"/>
              </a:rPr>
              <a:t>zavedení: 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celosvětově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první průmyslový dodavatel </a:t>
            </a:r>
            <a:r>
              <a:rPr lang="cs-CZ" sz="2200" dirty="0" err="1">
                <a:latin typeface="Calibri" pitchFamily="34" charset="0"/>
                <a:cs typeface="Calibri" pitchFamily="34" charset="0"/>
              </a:rPr>
              <a:t>nanostrukturního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 titanu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.</a:t>
            </a:r>
            <a:endParaRPr lang="cs-CZ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984" y="1624013"/>
            <a:ext cx="3214066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ovéPole 7"/>
          <p:cNvSpPr txBox="1">
            <a:spLocks noChangeArrowheads="1"/>
          </p:cNvSpPr>
          <p:nvPr/>
        </p:nvSpPr>
        <p:spPr bwMode="auto">
          <a:xfrm>
            <a:off x="220664" y="903288"/>
            <a:ext cx="85613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000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COMTES FHT a.s. </a:t>
            </a:r>
            <a:r>
              <a:rPr lang="cs-CZ" sz="20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- Výroba </a:t>
            </a:r>
            <a:r>
              <a:rPr lang="cs-CZ" sz="2000" dirty="0" err="1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nanostrukturních</a:t>
            </a:r>
            <a:r>
              <a:rPr lang="cs-CZ" sz="2000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materiálů pro medicínské aplikace</a:t>
            </a:r>
          </a:p>
        </p:txBody>
      </p:sp>
      <p:sp>
        <p:nvSpPr>
          <p:cNvPr id="6" name="Zástupný symbol pro text 1"/>
          <p:cNvSpPr txBox="1">
            <a:spLocks/>
          </p:cNvSpPr>
          <p:nvPr/>
        </p:nvSpPr>
        <p:spPr bwMode="auto">
          <a:xfrm>
            <a:off x="5567984" y="4073525"/>
            <a:ext cx="3214066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6000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Aft>
                <a:spcPts val="400"/>
              </a:spcAft>
              <a:buFont typeface="Arial" charset="0"/>
              <a:buNone/>
            </a:pPr>
            <a:r>
              <a:rPr lang="cs-CZ" sz="2100" dirty="0" smtClean="0">
                <a:latin typeface="Calibri" pitchFamily="34" charset="0"/>
                <a:cs typeface="Calibri" pitchFamily="34" charset="0"/>
              </a:rPr>
              <a:t>Celkové způsobilé výdaje:   15 000 000 Kč</a:t>
            </a:r>
          </a:p>
          <a:p>
            <a:pPr marL="0" indent="0" eaLnBrk="1" hangingPunct="1">
              <a:spcAft>
                <a:spcPts val="400"/>
              </a:spcAft>
              <a:buFont typeface="Arial" charset="0"/>
              <a:buNone/>
            </a:pPr>
            <a:r>
              <a:rPr lang="cs-CZ" sz="2100" dirty="0" smtClean="0">
                <a:latin typeface="Calibri" pitchFamily="34" charset="0"/>
                <a:cs typeface="Calibri" pitchFamily="34" charset="0"/>
              </a:rPr>
              <a:t>Přiznaná výše podpory:           8 400 000 Kč </a:t>
            </a:r>
            <a:endParaRPr lang="cs-CZ" sz="21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8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19100" y="446088"/>
            <a:ext cx="8281988" cy="738664"/>
          </a:xfrm>
        </p:spPr>
        <p:txBody>
          <a:bodyPr/>
          <a:lstStyle/>
          <a:p>
            <a:pPr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Úspěšný projekt v programu Nemovitosti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r>
              <a:rPr lang="cs-CZ" sz="2000" dirty="0" smtClean="0">
                <a:latin typeface="Calibri" pitchFamily="34" charset="0"/>
                <a:cs typeface="Calibri" pitchFamily="34" charset="0"/>
              </a:rPr>
              <a:t>Jaroslav Ježek – KOMUNIKACE - </a:t>
            </a:r>
            <a:r>
              <a:rPr lang="it-IT" sz="2000" dirty="0">
                <a:latin typeface="Calibri" pitchFamily="34" charset="0"/>
                <a:cs typeface="Calibri" pitchFamily="34" charset="0"/>
              </a:rPr>
              <a:t>Hala Ciboušov</a:t>
            </a:r>
            <a:endParaRPr lang="cs-CZ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19100" y="963613"/>
            <a:ext cx="5286375" cy="5084762"/>
          </a:xfrm>
        </p:spPr>
        <p:txBody>
          <a:bodyPr/>
          <a:lstStyle/>
          <a:p>
            <a:pPr marL="0" indent="0" algn="just" eaLnBrk="1" hangingPunct="1">
              <a:spcAft>
                <a:spcPts val="400"/>
              </a:spcAft>
              <a:buFont typeface="Arial" charset="0"/>
              <a:buNone/>
            </a:pPr>
            <a:r>
              <a:rPr lang="cs-CZ" sz="2100" dirty="0" smtClean="0">
                <a:latin typeface="Calibri" pitchFamily="34" charset="0"/>
                <a:cs typeface="Calibri" pitchFamily="34" charset="0"/>
              </a:rPr>
              <a:t>Aktuální stav projektu: Monitorování projektu</a:t>
            </a:r>
          </a:p>
          <a:p>
            <a:pPr marL="0" indent="0" algn="just" eaLnBrk="1" hangingPunct="1">
              <a:spcAft>
                <a:spcPts val="400"/>
              </a:spcAft>
              <a:buNone/>
            </a:pPr>
            <a:r>
              <a:rPr lang="cs-CZ" sz="2100" dirty="0">
                <a:latin typeface="Calibri" pitchFamily="34" charset="0"/>
                <a:cs typeface="Calibri" pitchFamily="34" charset="0"/>
              </a:rPr>
              <a:t>Žadatel 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je 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malý podnik 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s 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deseti 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zaměstnanci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. </a:t>
            </a:r>
            <a:endParaRPr lang="cs-CZ" sz="21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100" dirty="0" smtClean="0">
                <a:latin typeface="Calibri" pitchFamily="34" charset="0"/>
                <a:cs typeface="Calibri" pitchFamily="34" charset="0"/>
              </a:rPr>
              <a:t>Hlavním 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přínosem projektu je rekonstrukce </a:t>
            </a:r>
            <a:r>
              <a:rPr lang="cs-CZ" sz="2100" dirty="0" err="1">
                <a:latin typeface="Calibri" pitchFamily="34" charset="0"/>
                <a:cs typeface="Calibri" pitchFamily="34" charset="0"/>
              </a:rPr>
              <a:t>brownfieldu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 na podnikatelskou nemovitost se zaměřením na zpracovatelský průmysl - kovoobrábění a 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zámečnictví. 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100" dirty="0" smtClean="0">
                <a:latin typeface="Calibri" pitchFamily="34" charset="0"/>
                <a:cs typeface="Calibri" pitchFamily="34" charset="0"/>
              </a:rPr>
              <a:t>Projekt 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umožní zvýšení efektivnosti 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                                a 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produktivity 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výroby. 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Nové prostory umožní efektivní a racionální výrobu s předpokladem jejího rozšíření vlivem vhodných prostor.</a:t>
            </a:r>
          </a:p>
          <a:p>
            <a:pPr marL="0" indent="0" algn="just" eaLnBrk="1" hangingPunct="1">
              <a:spcBef>
                <a:spcPts val="1200"/>
              </a:spcBef>
              <a:spcAft>
                <a:spcPts val="400"/>
              </a:spcAft>
              <a:buNone/>
            </a:pPr>
            <a:r>
              <a:rPr lang="cs-CZ" sz="2100" dirty="0" smtClean="0">
                <a:latin typeface="Calibri" pitchFamily="34" charset="0"/>
                <a:cs typeface="Calibri" pitchFamily="34" charset="0"/>
              </a:rPr>
              <a:t>Celkové způsobilé výdaje:    14 992 335 Kč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cs-CZ" sz="2100" dirty="0" smtClean="0">
                <a:latin typeface="Calibri" pitchFamily="34" charset="0"/>
                <a:cs typeface="Calibri" pitchFamily="34" charset="0"/>
              </a:rPr>
              <a:t>Přiznaná výše podpory: 	    8 994 000 Kč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63613"/>
            <a:ext cx="2857500" cy="21431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525" y="3623488"/>
            <a:ext cx="2857500" cy="212407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924550" y="3187481"/>
            <a:ext cx="3219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Foto před a po realizaci projektu</a:t>
            </a:r>
          </a:p>
        </p:txBody>
      </p:sp>
    </p:spTree>
    <p:extLst>
      <p:ext uri="{BB962C8B-B14F-4D97-AF65-F5344CB8AC3E}">
        <p14:creationId xmlns:p14="http://schemas.microsoft.com/office/powerpoint/2010/main" val="44886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19100" y="446088"/>
            <a:ext cx="8281988" cy="1046440"/>
          </a:xfrm>
        </p:spPr>
        <p:txBody>
          <a:bodyPr/>
          <a:lstStyle/>
          <a:p>
            <a:pPr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Úspěšný projekt v programu Rozvoj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r>
              <a:rPr lang="cs-CZ" sz="2000" dirty="0" smtClean="0">
                <a:latin typeface="Calibri" pitchFamily="34" charset="0"/>
                <a:cs typeface="Calibri" pitchFamily="34" charset="0"/>
              </a:rPr>
              <a:t>Tiskárna GARMOND spol. s r.o. </a:t>
            </a:r>
            <a:r>
              <a:rPr lang="cs-CZ" sz="2000" dirty="0">
                <a:latin typeface="Calibri" pitchFamily="34" charset="0"/>
                <a:cs typeface="Calibri" pitchFamily="34" charset="0"/>
              </a:rPr>
              <a:t>- Nákup nového pětibarvového ofsetového tiskového stroje za účelem zvýšení produktivity, flexibility a rychlosti tisku</a:t>
            </a:r>
            <a:endParaRPr lang="cs-CZ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19100" y="1492528"/>
            <a:ext cx="5286375" cy="4624056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spcAft>
                <a:spcPts val="400"/>
              </a:spcAft>
              <a:buFont typeface="Arial" charset="0"/>
              <a:buNone/>
            </a:pPr>
            <a:r>
              <a:rPr lang="cs-CZ" sz="2100" dirty="0" smtClean="0">
                <a:latin typeface="Calibri" pitchFamily="34" charset="0"/>
                <a:cs typeface="Calibri" pitchFamily="34" charset="0"/>
              </a:rPr>
              <a:t>Aktuální stav projektu: Projekt proplacen</a:t>
            </a:r>
          </a:p>
          <a:p>
            <a:pPr marL="0" indent="0" algn="just">
              <a:buNone/>
            </a:pPr>
            <a:r>
              <a:rPr lang="cs-CZ" sz="2100" dirty="0" smtClean="0">
                <a:latin typeface="Calibri" pitchFamily="34" charset="0"/>
                <a:cs typeface="Calibri" pitchFamily="34" charset="0"/>
              </a:rPr>
              <a:t>Cílem projektu bylo významně 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posílit konkurenceschopnost firmy, růst výkonů, kvality, přidané hodnoty a zlepšit pozici na 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trhu.</a:t>
            </a:r>
            <a:endParaRPr lang="cs-CZ" sz="2100" dirty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cs-CZ" sz="2100" dirty="0">
                <a:latin typeface="Calibri" pitchFamily="34" charset="0"/>
                <a:cs typeface="Calibri" pitchFamily="34" charset="0"/>
              </a:rPr>
              <a:t>V rámci realizace 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projektu byl 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pořízen, instalován a uveden do provozu nový pěti barvový archový ofsetový tiskový 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stroj. </a:t>
            </a:r>
            <a:r>
              <a:rPr lang="cs-CZ" sz="2100" dirty="0">
                <a:latin typeface="Calibri" pitchFamily="34" charset="0"/>
                <a:cs typeface="Calibri" pitchFamily="34" charset="0"/>
              </a:rPr>
              <a:t>Jedná se o moderní technologii s vyššími technickými a užitnými 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parametry.</a:t>
            </a:r>
            <a:endParaRPr lang="cs-CZ" sz="2100" dirty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cs-CZ" sz="2100" dirty="0">
                <a:latin typeface="Calibri" pitchFamily="34" charset="0"/>
                <a:cs typeface="Calibri" pitchFamily="34" charset="0"/>
              </a:rPr>
              <a:t>Nákupem tohoto stroje společnost rozšířila své portfolio služeb a produktů, čímž došlo k pokrytí širšího spektra zákazníků v regionu, České republice i v zahraničí</a:t>
            </a:r>
            <a:r>
              <a:rPr lang="cs-CZ" sz="2100" dirty="0" smtClean="0">
                <a:latin typeface="Calibri" pitchFamily="34" charset="0"/>
                <a:cs typeface="Calibri" pitchFamily="34" charset="0"/>
              </a:rPr>
              <a:t>.</a:t>
            </a:r>
            <a:endParaRPr lang="cs-CZ" sz="21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5602" name="Picture 2" descr="Ofsetový tiskový str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1800224"/>
            <a:ext cx="3133725" cy="164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153150" y="3686175"/>
            <a:ext cx="2547938" cy="2204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  <a:spcAft>
                <a:spcPts val="400"/>
              </a:spcAft>
            </a:pPr>
            <a:r>
              <a:rPr lang="cs-CZ" sz="19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Celkové způsobilé </a:t>
            </a:r>
            <a:r>
              <a:rPr lang="cs-CZ" sz="19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výdaje:      </a:t>
            </a:r>
            <a:endParaRPr lang="cs-CZ" sz="1900" dirty="0" smtClean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cs-CZ" sz="19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18 </a:t>
            </a:r>
            <a:r>
              <a:rPr lang="cs-CZ" sz="19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220 000 Kč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cs-CZ" sz="19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Přiznaná výše </a:t>
            </a:r>
            <a:r>
              <a:rPr lang="cs-CZ" sz="19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podpory:</a:t>
            </a:r>
          </a:p>
          <a:p>
            <a:pPr lvl="0">
              <a:lnSpc>
                <a:spcPct val="120000"/>
              </a:lnSpc>
            </a:pPr>
            <a:r>
              <a:rPr lang="cs-CZ" sz="19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11 </a:t>
            </a:r>
            <a:r>
              <a:rPr lang="cs-CZ" sz="19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292 000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71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96875" y="446088"/>
            <a:ext cx="8304213" cy="862012"/>
          </a:xfrm>
        </p:spPr>
        <p:txBody>
          <a:bodyPr/>
          <a:lstStyle/>
          <a:p>
            <a:pPr eaLnBrk="1" hangingPunct="1"/>
            <a:r>
              <a:rPr lang="cs-CZ" sz="2800" smtClean="0">
                <a:latin typeface="Calibri" pitchFamily="34" charset="0"/>
                <a:cs typeface="Calibri" pitchFamily="34" charset="0"/>
              </a:rPr>
              <a:t>Připravujeme pilotní projekt na vytvoření nového finančního nástroje pro inovační start-upy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6875" y="1308100"/>
            <a:ext cx="8304213" cy="480695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cs-CZ" b="1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eed-capital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fond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doplňující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stávající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dotační programy </a:t>
            </a:r>
            <a:r>
              <a:rPr lang="cs-CZ" dirty="0">
                <a:latin typeface="Calibri" pitchFamily="34" charset="0"/>
                <a:cs typeface="Calibri" pitchFamily="34" charset="0"/>
              </a:rPr>
              <a:t>a finanční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nástroje.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Podpora </a:t>
            </a:r>
            <a:r>
              <a:rPr lang="cs-CZ" dirty="0">
                <a:latin typeface="Calibri" pitchFamily="34" charset="0"/>
                <a:cs typeface="Calibri" pitchFamily="34" charset="0"/>
              </a:rPr>
              <a:t>kapitálového vstupu do nově vznikajících inovačních firem (v ČR dosud tento nástroj podpory neexistuje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).</a:t>
            </a:r>
            <a:r>
              <a:rPr lang="cs-CZ" dirty="0">
                <a:latin typeface="Calibri" pitchFamily="34" charset="0"/>
                <a:cs typeface="Calibri" pitchFamily="34" charset="0"/>
              </a:rPr>
              <a:t> 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Nutný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podíl soukromého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kapitálu.</a:t>
            </a:r>
            <a:endParaRPr lang="cs-CZ" dirty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Cíl: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Blip>
                <a:blip r:embed="rId2"/>
              </a:buBlip>
              <a:defRPr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usnadnit zakládání nových inovačních podniků pomocí vhodných finančních nástrojů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Blip>
                <a:blip r:embed="rId2"/>
              </a:buBlip>
              <a:defRPr/>
            </a:pPr>
            <a:r>
              <a:rPr lang="cs-CZ" dirty="0">
                <a:latin typeface="Calibri" pitchFamily="34" charset="0"/>
                <a:cs typeface="Calibri" pitchFamily="34" charset="0"/>
              </a:rPr>
              <a:t>prostřednictvím bankovních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nástrojů posilovat konkurenceschopnosti malých a středních podniků a podporovat rozvoj jejich podnikatelských záměrů</a:t>
            </a: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Plánovaná alokace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1,4 mld. Kč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 </a:t>
            </a: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 využitím dodatečných finančních prostředků EU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0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84188" y="446088"/>
            <a:ext cx="8216900" cy="800100"/>
          </a:xfrm>
        </p:spPr>
        <p:txBody>
          <a:bodyPr/>
          <a:lstStyle/>
          <a:p>
            <a:pPr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Programovací období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2014+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  <a:cs typeface="Calibri" pitchFamily="34" charset="0"/>
              </a:rPr>
            </a:br>
            <a:r>
              <a:rPr lang="cs-CZ" dirty="0" smtClean="0">
                <a:latin typeface="Calibri" pitchFamily="34" charset="0"/>
                <a:cs typeface="Calibri" pitchFamily="34" charset="0"/>
              </a:rPr>
              <a:t>Strategická orientace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74663" y="1085850"/>
            <a:ext cx="2982912" cy="182245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Navrhovaný model politiky soudržnosti pro období po roce 2013 se opírá o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Strategii Evropa 2020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jejíž základní prioritou je: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2370137" y="16319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Čárový popisek 1 3"/>
          <p:cNvSpPr/>
          <p:nvPr/>
        </p:nvSpPr>
        <p:spPr>
          <a:xfrm>
            <a:off x="474663" y="3465513"/>
            <a:ext cx="1706562" cy="1839912"/>
          </a:xfrm>
          <a:prstGeom prst="borderCallout1">
            <a:avLst>
              <a:gd name="adj1" fmla="val 54904"/>
              <a:gd name="adj2" fmla="val 100376"/>
              <a:gd name="adj3" fmla="val 54321"/>
              <a:gd name="adj4" fmla="val 148395"/>
            </a:avLst>
          </a:prstGeom>
          <a:ln w="12700">
            <a:solidFill>
              <a:srgbClr val="13B5E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cs-CZ" dirty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inteligentní růst </a:t>
            </a:r>
            <a:r>
              <a:rPr lang="cs-CZ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ekonomiky založené na znalostech  </a:t>
            </a:r>
            <a:r>
              <a:rPr lang="cs-CZ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                      a </a:t>
            </a:r>
            <a:r>
              <a:rPr lang="cs-CZ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inovacích</a:t>
            </a:r>
          </a:p>
        </p:txBody>
      </p:sp>
      <p:sp>
        <p:nvSpPr>
          <p:cNvPr id="6" name="Čárový popisek 1 5"/>
          <p:cNvSpPr/>
          <p:nvPr/>
        </p:nvSpPr>
        <p:spPr>
          <a:xfrm>
            <a:off x="6705600" y="588963"/>
            <a:ext cx="2312988" cy="2085975"/>
          </a:xfrm>
          <a:prstGeom prst="borderCallout1">
            <a:avLst>
              <a:gd name="adj1" fmla="val 55421"/>
              <a:gd name="adj2" fmla="val -3961"/>
              <a:gd name="adj3" fmla="val 98107"/>
              <a:gd name="adj4" fmla="val -49668"/>
            </a:avLst>
          </a:prstGeom>
          <a:ln w="12700">
            <a:solidFill>
              <a:srgbClr val="13B5E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cs-CZ" dirty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udržitelný růst </a:t>
            </a:r>
            <a:r>
              <a:rPr lang="cs-CZ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spočívající v podpoře konkurenceschopnější a ekologičtější ekonomiky méně náročné na zdrojích</a:t>
            </a:r>
          </a:p>
        </p:txBody>
      </p:sp>
      <p:sp>
        <p:nvSpPr>
          <p:cNvPr id="7" name="Čárový popisek 1 6"/>
          <p:cNvSpPr/>
          <p:nvPr/>
        </p:nvSpPr>
        <p:spPr>
          <a:xfrm>
            <a:off x="6838950" y="3295650"/>
            <a:ext cx="2179638" cy="2400300"/>
          </a:xfrm>
          <a:prstGeom prst="borderCallout1">
            <a:avLst>
              <a:gd name="adj1" fmla="val 50135"/>
              <a:gd name="adj2" fmla="val -3533"/>
              <a:gd name="adj3" fmla="val 49965"/>
              <a:gd name="adj4" fmla="val -17345"/>
            </a:avLst>
          </a:prstGeom>
          <a:ln w="12700">
            <a:solidFill>
              <a:srgbClr val="13B5E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cs-CZ" dirty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růst podporující začlenění </a:t>
            </a:r>
            <a:r>
              <a:rPr lang="cs-CZ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založený na podpoře ekonomiky s vysokou zaměstnaností, která se bude vyznačovat sociální a územní soudržností</a:t>
            </a:r>
          </a:p>
        </p:txBody>
      </p:sp>
    </p:spTree>
    <p:extLst>
      <p:ext uri="{BB962C8B-B14F-4D97-AF65-F5344CB8AC3E}">
        <p14:creationId xmlns:p14="http://schemas.microsoft.com/office/powerpoint/2010/main" val="415812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6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6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6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11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A3D47B3-9CC6-4484-8F8B-B4742566B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500" fill="hold"/>
                                        <p:tgtEl>
                                          <p:spTgt spid="2">
                                            <p:graphicEl>
                                              <a:dgm id="{7A3D47B3-9CC6-4484-8F8B-B4742566B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500" fill="hold"/>
                                        <p:tgtEl>
                                          <p:spTgt spid="2">
                                            <p:graphicEl>
                                              <a:dgm id="{7A3D47B3-9CC6-4484-8F8B-B4742566B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500" fill="hold"/>
                                        <p:tgtEl>
                                          <p:spTgt spid="2">
                                            <p:graphicEl>
                                              <a:dgm id="{7A3D47B3-9CC6-4484-8F8B-B4742566B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500"/>
                                        <p:tgtEl>
                                          <p:spTgt spid="2">
                                            <p:graphicEl>
                                              <a:dgm id="{7A3D47B3-9CC6-4484-8F8B-B4742566BD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FFC6B9-64E8-434A-96D3-68521CAD8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0" fill="hold"/>
                                        <p:tgtEl>
                                          <p:spTgt spid="2">
                                            <p:graphicEl>
                                              <a:dgm id="{DAFFC6B9-64E8-434A-96D3-68521CAD8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0" fill="hold"/>
                                        <p:tgtEl>
                                          <p:spTgt spid="2">
                                            <p:graphicEl>
                                              <a:dgm id="{DAFFC6B9-64E8-434A-96D3-68521CAD8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500" fill="hold"/>
                                        <p:tgtEl>
                                          <p:spTgt spid="2">
                                            <p:graphicEl>
                                              <a:dgm id="{DAFFC6B9-64E8-434A-96D3-68521CAD8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500"/>
                                        <p:tgtEl>
                                          <p:spTgt spid="2">
                                            <p:graphicEl>
                                              <a:dgm id="{DAFFC6B9-64E8-434A-96D3-68521CAD81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11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6E5F185-454A-4062-A761-C4CA5D9BB6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400" fill="hold"/>
                                        <p:tgtEl>
                                          <p:spTgt spid="2">
                                            <p:graphicEl>
                                              <a:dgm id="{E6E5F185-454A-4062-A761-C4CA5D9BB6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400" fill="hold"/>
                                        <p:tgtEl>
                                          <p:spTgt spid="2">
                                            <p:graphicEl>
                                              <a:dgm id="{E6E5F185-454A-4062-A761-C4CA5D9BB6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400" fill="hold"/>
                                        <p:tgtEl>
                                          <p:spTgt spid="2">
                                            <p:graphicEl>
                                              <a:dgm id="{E6E5F185-454A-4062-A761-C4CA5D9BB6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400"/>
                                        <p:tgtEl>
                                          <p:spTgt spid="2">
                                            <p:graphicEl>
                                              <a:dgm id="{E6E5F185-454A-4062-A761-C4CA5D9BB6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4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06413" y="446088"/>
            <a:ext cx="8194675" cy="430212"/>
          </a:xfrm>
        </p:spPr>
        <p:txBody>
          <a:bodyPr/>
          <a:lstStyle/>
          <a:p>
            <a:pPr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Dopady dokumentů EU na podporu podnikání v ČR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06413" y="815974"/>
            <a:ext cx="8180387" cy="50514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Pátá kohezní zpráva</a:t>
            </a: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V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ychází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z posílení </a:t>
            </a:r>
            <a:r>
              <a:rPr lang="cs-CZ" sz="2400" b="1" dirty="0">
                <a:latin typeface="Calibri" pitchFamily="34" charset="0"/>
                <a:cs typeface="Calibri" pitchFamily="34" charset="0"/>
              </a:rPr>
              <a:t>strategického plánování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a provázanosti politik EU s národními programy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reforem.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dirty="0" smtClean="0">
                <a:latin typeface="Calibri" pitchFamily="34" charset="0"/>
                <a:cs typeface="Calibri" pitchFamily="34" charset="0"/>
              </a:rPr>
              <a:t>Systém </a:t>
            </a:r>
            <a:r>
              <a:rPr lang="pl-PL" sz="2400" dirty="0">
                <a:latin typeface="Calibri" pitchFamily="34" charset="0"/>
                <a:cs typeface="Calibri" pitchFamily="34" charset="0"/>
              </a:rPr>
              <a:t>strategického plánování bude založen </a:t>
            </a:r>
            <a:r>
              <a:rPr lang="pl-PL" sz="2400" dirty="0" smtClean="0">
                <a:latin typeface="Calibri" pitchFamily="34" charset="0"/>
                <a:cs typeface="Calibri" pitchFamily="34" charset="0"/>
              </a:rPr>
              <a:t>na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:</a:t>
            </a: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ts val="600"/>
              </a:spcBef>
              <a:buBlip>
                <a:blip r:embed="rId2"/>
              </a:buBlip>
              <a:defRPr/>
            </a:pPr>
            <a:r>
              <a:rPr lang="cs-CZ" sz="2200" b="1" dirty="0">
                <a:latin typeface="Calibri" pitchFamily="34" charset="0"/>
                <a:cs typeface="Calibri" pitchFamily="34" charset="0"/>
              </a:rPr>
              <a:t>Společném strategickém rámci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(přijatém Komisí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lvl="1">
              <a:spcBef>
                <a:spcPts val="600"/>
              </a:spcBef>
              <a:buBlip>
                <a:blip r:embed="rId2"/>
              </a:buBlip>
              <a:defRPr/>
            </a:pPr>
            <a:r>
              <a:rPr lang="cs-CZ" sz="2200" b="1" dirty="0">
                <a:latin typeface="Calibri" pitchFamily="34" charset="0"/>
                <a:cs typeface="Calibri" pitchFamily="34" charset="0"/>
              </a:rPr>
              <a:t>Smlouvě o partnerství pro rozvoj a investice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(určující investiční priority, přidělování vnitrostátních prostředků a prostředků EU na prioritní oblasti a programy, jakož i dohodnuté podmínky a cíle, jakých má být dosaženo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lvl="1">
              <a:spcBef>
                <a:spcPts val="600"/>
              </a:spcBef>
              <a:buBlip>
                <a:blip r:embed="rId2"/>
              </a:buBlip>
              <a:defRPr/>
            </a:pPr>
            <a:r>
              <a:rPr lang="cs-CZ" sz="2200" b="1" dirty="0">
                <a:latin typeface="Calibri" pitchFamily="34" charset="0"/>
                <a:cs typeface="Calibri" pitchFamily="34" charset="0"/>
              </a:rPr>
              <a:t>Operačních programech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(jako hlavním nástroji řízení a převádění strategických dokumentů na konkrétní investiční priority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)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67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06413" y="446088"/>
            <a:ext cx="8194675" cy="430212"/>
          </a:xfrm>
        </p:spPr>
        <p:txBody>
          <a:bodyPr/>
          <a:lstStyle/>
          <a:p>
            <a:pPr eaLnBrk="1" hangingPunct="1"/>
            <a:r>
              <a:rPr lang="cs-CZ" sz="2800" smtClean="0">
                <a:latin typeface="Calibri" pitchFamily="34" charset="0"/>
                <a:cs typeface="Calibri" pitchFamily="34" charset="0"/>
              </a:rPr>
              <a:t>Čeho chceme pro podnikatele dosáhnout?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06413" y="815975"/>
            <a:ext cx="8180387" cy="483870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Finančně dostatečně pokrytého 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operačního programu na podporu podnikání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, koncentrujícího se na: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znalostní ekonomiku a inovace (dotační podpory)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Podporovat zejména projekty založené na technologickém rozvoji, inovacích, uplatnění principů znalostní ekonomiky, transferu technologií apod.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vylepšení podnikatelského prostředí a individuální podpory                    (s využitím zejména finančních nástrojů)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Posílit úlohu nových finančních nástrojů v rámci strukturálních podpor.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11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2438" y="446088"/>
            <a:ext cx="8248650" cy="369887"/>
          </a:xfrm>
        </p:spPr>
        <p:txBody>
          <a:bodyPr/>
          <a:lstStyle/>
          <a:p>
            <a:pPr eaLnBrk="1" hangingPunct="1"/>
            <a:r>
              <a:rPr lang="pt-BR" smtClean="0">
                <a:latin typeface="Calibri" pitchFamily="34" charset="0"/>
                <a:cs typeface="Calibri" pitchFamily="34" charset="0"/>
              </a:rPr>
              <a:t>Operační program Podnikání a inovace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2438" y="815975"/>
            <a:ext cx="4824412" cy="4995863"/>
          </a:xfrm>
        </p:spPr>
        <p:txBody>
          <a:bodyPr/>
          <a:lstStyle/>
          <a:p>
            <a:pPr marL="0" indent="0" algn="just">
              <a:spcBef>
                <a:spcPct val="50000"/>
              </a:spcBef>
              <a:buFont typeface="Arial" charset="0"/>
              <a:buNone/>
              <a:defRPr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Základní programový dokument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resortu průmyslu a obchodu pro čerpání finančních prostředků ze strukturálních fondů EU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 letech 2007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– 2013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cs-CZ" dirty="0">
              <a:solidFill>
                <a:schemeClr val="accent5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ct val="50000"/>
              </a:spcBef>
              <a:buFont typeface="Arial" charset="0"/>
              <a:buNone/>
              <a:defRPr/>
            </a:pPr>
            <a:r>
              <a:rPr lang="cs-CZ" sz="1900" b="1" dirty="0" smtClean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Alokace: 3 671 400 782 EUR </a:t>
            </a:r>
            <a:r>
              <a:rPr lang="cs-CZ" sz="1900" b="1" dirty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= cca </a:t>
            </a:r>
            <a:r>
              <a:rPr lang="cs-CZ" sz="1900" b="1" dirty="0" smtClean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92,7 </a:t>
            </a:r>
            <a:r>
              <a:rPr lang="cs-CZ" sz="1900" b="1" dirty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mld. CZK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000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OPPI je financován</a:t>
            </a:r>
          </a:p>
          <a:p>
            <a:pPr marL="285750" indent="-28575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Blip>
                <a:blip r:embed="rId2"/>
              </a:buBlip>
              <a:defRPr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z Evropského fondu pro regionální rozvoj – 85%</a:t>
            </a:r>
          </a:p>
          <a:p>
            <a:pPr marL="285750" indent="-28575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Blip>
                <a:blip r:embed="rId2"/>
              </a:buBlip>
              <a:defRPr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ze státního rozpočtu – 15%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endParaRPr lang="cs-CZ" sz="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pl-PL" b="1" dirty="0">
                <a:solidFill>
                  <a:srgbClr val="EC0202"/>
                </a:solidFill>
                <a:latin typeface="Calibri" pitchFamily="34" charset="0"/>
                <a:cs typeface="Calibri" pitchFamily="34" charset="0"/>
              </a:rPr>
              <a:t>OPPI pro podnikatele a firmy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pl-PL" b="1" dirty="0">
                <a:latin typeface="Calibri" pitchFamily="34" charset="0"/>
                <a:cs typeface="Calibri" pitchFamily="34" charset="0"/>
              </a:rPr>
              <a:t>6 prioritních os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pl-PL" b="1" dirty="0" smtClean="0">
                <a:latin typeface="Calibri" pitchFamily="34" charset="0"/>
                <a:cs typeface="Calibri" pitchFamily="34" charset="0"/>
              </a:rPr>
              <a:t>17  </a:t>
            </a:r>
            <a:r>
              <a:rPr lang="pl-PL" b="1" dirty="0">
                <a:latin typeface="Calibri" pitchFamily="34" charset="0"/>
                <a:cs typeface="Calibri" pitchFamily="34" charset="0"/>
              </a:rPr>
              <a:t>programů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endParaRPr lang="en-US" sz="17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2126"/>
              </p:ext>
            </p:extLst>
          </p:nvPr>
        </p:nvGraphicFramePr>
        <p:xfrm>
          <a:off x="5576888" y="320757"/>
          <a:ext cx="3305175" cy="55731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05175"/>
              </a:tblGrid>
              <a:tr h="242310">
                <a:tc>
                  <a:txBody>
                    <a:bodyPr/>
                    <a:lstStyle/>
                    <a:p>
                      <a:r>
                        <a:rPr lang="cs-CZ" sz="11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Prioritní osa 1 - Vznik firem</a:t>
                      </a:r>
                      <a:endParaRPr lang="cs-CZ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solidFill>
                      <a:srgbClr val="13B5EA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Start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Finanční nástroje	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Prioritní osa 2 - Rozvoj firem</a:t>
                      </a:r>
                      <a:endParaRPr lang="cs-CZ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solidFill>
                      <a:srgbClr val="13B5EA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Progres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Záruka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solidFill>
                            <a:srgbClr val="004B8D"/>
                          </a:solidFill>
                          <a:latin typeface="Calibri" pitchFamily="34" charset="0"/>
                          <a:cs typeface="Calibri" pitchFamily="34" charset="0"/>
                        </a:rPr>
                        <a:t>VC fond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ICT v podnicích	</a:t>
                      </a: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ICT a strategické služby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Rozvoj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Prioritní osa 3 - Efektivní energie</a:t>
                      </a:r>
                      <a:endParaRPr lang="cs-CZ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solidFill>
                      <a:srgbClr val="13B5EA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 err="1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Eko</a:t>
                      </a:r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-energie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Prioritní osa 4 - Inovace</a:t>
                      </a:r>
                      <a:endParaRPr lang="cs-CZ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solidFill>
                      <a:srgbClr val="13B5EA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Inovace	</a:t>
                      </a:r>
                    </a:p>
                  </a:txBody>
                  <a:tcPr marL="74653" marR="74653" marT="37329" marB="37329" anchor="ctr"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Potenciál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Prioritní osa 5 - Prostředí pro podnikání a inovace</a:t>
                      </a:r>
                      <a:endParaRPr lang="cs-CZ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solidFill>
                      <a:srgbClr val="13B5EA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Prosperita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Spolupráce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Školicí střediska	</a:t>
                      </a: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Nemovitosti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Prioritní osa 6 - Služby pro rozvoj podnikání</a:t>
                      </a:r>
                      <a:endParaRPr lang="cs-CZ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solidFill>
                      <a:srgbClr val="13B5EA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Poradenství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 smtClean="0">
                          <a:solidFill>
                            <a:srgbClr val="004B8D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Marketing</a:t>
                      </a:r>
                      <a:endParaRPr lang="cs-CZ" sz="1100" dirty="0">
                        <a:solidFill>
                          <a:srgbClr val="004B8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653" marR="74653" marT="37329" marB="37329" anchor="ctr"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73075" y="446088"/>
            <a:ext cx="8228013" cy="430212"/>
          </a:xfrm>
        </p:spPr>
        <p:txBody>
          <a:bodyPr/>
          <a:lstStyle/>
          <a:p>
            <a:pPr eaLnBrk="1" hangingPunct="1"/>
            <a:r>
              <a:rPr lang="cs-CZ" sz="2800" smtClean="0">
                <a:latin typeface="Calibri" pitchFamily="34" charset="0"/>
                <a:cs typeface="Calibri" pitchFamily="34" charset="0"/>
              </a:rPr>
              <a:t>Operační program pro období 2014 - 2020</a:t>
            </a:r>
          </a:p>
        </p:txBody>
      </p:sp>
      <p:sp>
        <p:nvSpPr>
          <p:cNvPr id="2867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73075" y="4060825"/>
            <a:ext cx="2373313" cy="1585913"/>
          </a:xfrm>
        </p:spPr>
        <p:txBody>
          <a:bodyPr/>
          <a:lstStyle/>
          <a:p>
            <a:pPr marL="0" eaLnBrk="1" hangingPunct="1">
              <a:buFont typeface="Arial" charset="0"/>
              <a:buNone/>
            </a:pPr>
            <a:r>
              <a:rPr lang="pl-PL" sz="1900" b="1" smtClean="0">
                <a:latin typeface="Calibri" pitchFamily="34" charset="0"/>
                <a:cs typeface="Calibri" pitchFamily="34" charset="0"/>
              </a:rPr>
              <a:t>Důraz na rozvojové podpory </a:t>
            </a:r>
          </a:p>
          <a:p>
            <a:pPr marL="0" eaLnBrk="1" hangingPunct="1">
              <a:buFont typeface="Arial" charset="0"/>
              <a:buNone/>
            </a:pPr>
            <a:r>
              <a:rPr lang="pl-PL" sz="1900" smtClean="0">
                <a:latin typeface="Calibri" pitchFamily="34" charset="0"/>
                <a:cs typeface="Calibri" pitchFamily="34" charset="0"/>
              </a:rPr>
              <a:t>+ počátek inovační podpory</a:t>
            </a:r>
          </a:p>
        </p:txBody>
      </p:sp>
      <p:sp>
        <p:nvSpPr>
          <p:cNvPr id="27652" name="Volný tvar 9"/>
          <p:cNvSpPr>
            <a:spLocks noChangeArrowheads="1"/>
          </p:cNvSpPr>
          <p:nvPr/>
        </p:nvSpPr>
        <p:spPr bwMode="auto">
          <a:xfrm>
            <a:off x="361950" y="2584450"/>
            <a:ext cx="2541588" cy="1476375"/>
          </a:xfrm>
          <a:custGeom>
            <a:avLst/>
            <a:gdLst>
              <a:gd name="T0" fmla="*/ 0 w 2437180"/>
              <a:gd name="T1" fmla="*/ 736657 h 1476763"/>
              <a:gd name="T2" fmla="*/ 1777984 w 2437180"/>
              <a:gd name="T3" fmla="*/ 0 h 1476763"/>
              <a:gd name="T4" fmla="*/ 3555969 w 2437180"/>
              <a:gd name="T5" fmla="*/ 736657 h 1476763"/>
              <a:gd name="T6" fmla="*/ 1777984 w 2437180"/>
              <a:gd name="T7" fmla="*/ 1473318 h 1476763"/>
              <a:gd name="T8" fmla="*/ 0 w 2437180"/>
              <a:gd name="T9" fmla="*/ 736657 h 14767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37180"/>
              <a:gd name="T16" fmla="*/ 0 h 1476763"/>
              <a:gd name="T17" fmla="*/ 2437180 w 2437180"/>
              <a:gd name="T18" fmla="*/ 1476763 h 14767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37180" h="1476763">
                <a:moveTo>
                  <a:pt x="0" y="738382"/>
                </a:moveTo>
                <a:cubicBezTo>
                  <a:pt x="0" y="330585"/>
                  <a:pt x="545581" y="0"/>
                  <a:pt x="1218590" y="0"/>
                </a:cubicBezTo>
                <a:cubicBezTo>
                  <a:pt x="1891599" y="0"/>
                  <a:pt x="2437180" y="330585"/>
                  <a:pt x="2437180" y="738382"/>
                </a:cubicBezTo>
                <a:cubicBezTo>
                  <a:pt x="2437180" y="1146179"/>
                  <a:pt x="1891599" y="1476764"/>
                  <a:pt x="1218590" y="1476764"/>
                </a:cubicBezTo>
                <a:cubicBezTo>
                  <a:pt x="545581" y="1476764"/>
                  <a:pt x="0" y="1146179"/>
                  <a:pt x="0" y="738382"/>
                </a:cubicBezTo>
                <a:close/>
              </a:path>
            </a:pathLst>
          </a:custGeom>
          <a:solidFill>
            <a:srgbClr val="13B5EA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79777" tIns="239127" rIns="379777" bIns="239127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OPPP 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2004 - 2006</a:t>
            </a:r>
          </a:p>
        </p:txBody>
      </p:sp>
      <p:sp>
        <p:nvSpPr>
          <p:cNvPr id="27653" name="Volný tvar 11"/>
          <p:cNvSpPr>
            <a:spLocks noChangeArrowheads="1"/>
          </p:cNvSpPr>
          <p:nvPr/>
        </p:nvSpPr>
        <p:spPr bwMode="auto">
          <a:xfrm>
            <a:off x="3252788" y="1841500"/>
            <a:ext cx="2522537" cy="1476375"/>
          </a:xfrm>
          <a:custGeom>
            <a:avLst/>
            <a:gdLst>
              <a:gd name="T0" fmla="*/ 0 w 2417210"/>
              <a:gd name="T1" fmla="*/ 736657 h 1476763"/>
              <a:gd name="T2" fmla="*/ 1773373 w 2417210"/>
              <a:gd name="T3" fmla="*/ 0 h 1476763"/>
              <a:gd name="T4" fmla="*/ 3546742 w 2417210"/>
              <a:gd name="T5" fmla="*/ 736657 h 1476763"/>
              <a:gd name="T6" fmla="*/ 1773373 w 2417210"/>
              <a:gd name="T7" fmla="*/ 1473318 h 1476763"/>
              <a:gd name="T8" fmla="*/ 0 w 2417210"/>
              <a:gd name="T9" fmla="*/ 736657 h 14767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7210"/>
              <a:gd name="T16" fmla="*/ 0 h 1476763"/>
              <a:gd name="T17" fmla="*/ 2417210 w 2417210"/>
              <a:gd name="T18" fmla="*/ 1476763 h 14767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7210" h="1476763">
                <a:moveTo>
                  <a:pt x="0" y="738382"/>
                </a:moveTo>
                <a:cubicBezTo>
                  <a:pt x="0" y="330585"/>
                  <a:pt x="541111" y="0"/>
                  <a:pt x="1208605" y="0"/>
                </a:cubicBezTo>
                <a:cubicBezTo>
                  <a:pt x="1876099" y="0"/>
                  <a:pt x="2417210" y="330585"/>
                  <a:pt x="2417210" y="738382"/>
                </a:cubicBezTo>
                <a:cubicBezTo>
                  <a:pt x="2417210" y="1146179"/>
                  <a:pt x="1876099" y="1476764"/>
                  <a:pt x="1208605" y="1476764"/>
                </a:cubicBezTo>
                <a:cubicBezTo>
                  <a:pt x="541111" y="1476764"/>
                  <a:pt x="0" y="1146179"/>
                  <a:pt x="0" y="738382"/>
                </a:cubicBezTo>
                <a:close/>
              </a:path>
            </a:pathLst>
          </a:custGeom>
          <a:solidFill>
            <a:srgbClr val="004B8D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76852" tIns="239127" rIns="376852" bIns="239127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OPPI 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2007 - 2013</a:t>
            </a:r>
          </a:p>
        </p:txBody>
      </p:sp>
      <p:sp>
        <p:nvSpPr>
          <p:cNvPr id="27654" name="Volný tvar 13"/>
          <p:cNvSpPr>
            <a:spLocks noChangeArrowheads="1"/>
          </p:cNvSpPr>
          <p:nvPr/>
        </p:nvSpPr>
        <p:spPr bwMode="auto">
          <a:xfrm>
            <a:off x="6181725" y="1135063"/>
            <a:ext cx="2509838" cy="1563687"/>
          </a:xfrm>
          <a:custGeom>
            <a:avLst/>
            <a:gdLst>
              <a:gd name="T0" fmla="*/ 0 w 2406317"/>
              <a:gd name="T1" fmla="*/ 2871666 h 1329063"/>
              <a:gd name="T2" fmla="*/ 1757908 w 2406317"/>
              <a:gd name="T3" fmla="*/ 0 h 1329063"/>
              <a:gd name="T4" fmla="*/ 3515816 w 2406317"/>
              <a:gd name="T5" fmla="*/ 2871666 h 1329063"/>
              <a:gd name="T6" fmla="*/ 1757908 w 2406317"/>
              <a:gd name="T7" fmla="*/ 5743324 h 1329063"/>
              <a:gd name="T8" fmla="*/ 0 w 2406317"/>
              <a:gd name="T9" fmla="*/ 2871666 h 13290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6317"/>
              <a:gd name="T16" fmla="*/ 0 h 1329063"/>
              <a:gd name="T17" fmla="*/ 2406317 w 2406317"/>
              <a:gd name="T18" fmla="*/ 1329063 h 13290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6317" h="1329063">
                <a:moveTo>
                  <a:pt x="0" y="664532"/>
                </a:moveTo>
                <a:cubicBezTo>
                  <a:pt x="0" y="297521"/>
                  <a:pt x="538673" y="0"/>
                  <a:pt x="1203159" y="0"/>
                </a:cubicBezTo>
                <a:cubicBezTo>
                  <a:pt x="1867645" y="0"/>
                  <a:pt x="2406318" y="297521"/>
                  <a:pt x="2406318" y="664532"/>
                </a:cubicBezTo>
                <a:cubicBezTo>
                  <a:pt x="2406318" y="1031543"/>
                  <a:pt x="1867645" y="1329064"/>
                  <a:pt x="1203159" y="1329064"/>
                </a:cubicBezTo>
                <a:cubicBezTo>
                  <a:pt x="538673" y="1329064"/>
                  <a:pt x="0" y="1031543"/>
                  <a:pt x="0" y="664532"/>
                </a:cubicBezTo>
                <a:close/>
              </a:path>
            </a:pathLst>
          </a:custGeom>
          <a:solidFill>
            <a:srgbClr val="E30B0B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72717" tIns="214957" rIns="372717" bIns="214957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endParaRPr lang="cs-CZ" b="1" dirty="0" smtClean="0">
              <a:solidFill>
                <a:srgbClr val="FFFFFF"/>
              </a:solidFill>
              <a:latin typeface="Calibri" pitchFamily="34" charset="0"/>
            </a:endParaRP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endParaRPr lang="cs-CZ" sz="1500" b="1" dirty="0">
              <a:solidFill>
                <a:srgbClr val="FFFFFF"/>
              </a:solidFill>
              <a:latin typeface="Calibri" pitchFamily="34" charset="0"/>
            </a:endParaRP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b="1" dirty="0" smtClean="0">
                <a:solidFill>
                  <a:srgbClr val="FFFFFF"/>
                </a:solidFill>
                <a:latin typeface="Calibri" pitchFamily="34" charset="0"/>
              </a:rPr>
              <a:t> 2014 - 2020</a:t>
            </a:r>
            <a:endParaRPr lang="cs-CZ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3290888" y="3295650"/>
            <a:ext cx="2484437" cy="2379663"/>
          </a:xfrm>
          <a:prstGeom prst="rect">
            <a:avLst/>
          </a:prstGeom>
        </p:spPr>
        <p:txBody>
          <a:bodyPr lIns="0" tIns="360000" rIns="0" bIns="0">
            <a:normAutofit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Důraz na inovační podpory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+ podpora </a:t>
            </a:r>
            <a:r>
              <a:rPr lang="cs-CZ" sz="2000" dirty="0" err="1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VaV</a:t>
            </a:r>
            <a:r>
              <a:rPr lang="cs-CZ" sz="20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ve firmách (Potenciál), spolupráce mezi terciární </a:t>
            </a:r>
            <a:r>
              <a:rPr lang="cs-CZ" sz="20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sférou                          </a:t>
            </a:r>
            <a:r>
              <a:rPr lang="cs-CZ" sz="20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a průmyslem</a:t>
            </a:r>
          </a:p>
        </p:txBody>
      </p:sp>
      <p:sp>
        <p:nvSpPr>
          <p:cNvPr id="28686" name="Text Placeholder 2"/>
          <p:cNvSpPr txBox="1">
            <a:spLocks/>
          </p:cNvSpPr>
          <p:nvPr/>
        </p:nvSpPr>
        <p:spPr bwMode="auto">
          <a:xfrm>
            <a:off x="6251575" y="2705100"/>
            <a:ext cx="2460625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0" rIns="0" bIns="0"/>
          <a:lstStyle>
            <a:lvl1pPr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sz="20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Důraz na znalostní ekonomiku, transfery technologií a spolupráci </a:t>
            </a:r>
            <a:r>
              <a:rPr lang="cs-CZ" sz="2000" b="1" dirty="0" err="1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VaV</a:t>
            </a:r>
            <a:r>
              <a:rPr lang="cs-CZ" sz="20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000" b="1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                        s </a:t>
            </a:r>
            <a:r>
              <a:rPr lang="cs-CZ" sz="20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inovačními firmami</a:t>
            </a:r>
          </a:p>
        </p:txBody>
      </p:sp>
      <p:sp>
        <p:nvSpPr>
          <p:cNvPr id="28687" name="Volný tvar 10"/>
          <p:cNvSpPr>
            <a:spLocks noChangeArrowheads="1"/>
          </p:cNvSpPr>
          <p:nvPr/>
        </p:nvSpPr>
        <p:spPr bwMode="auto">
          <a:xfrm rot="-1029596">
            <a:off x="2886075" y="2667000"/>
            <a:ext cx="366713" cy="457200"/>
          </a:xfrm>
          <a:custGeom>
            <a:avLst/>
            <a:gdLst>
              <a:gd name="T0" fmla="*/ 0 w 351637"/>
              <a:gd name="T1" fmla="*/ 91849 h 456987"/>
              <a:gd name="T2" fmla="*/ 291035 w 351637"/>
              <a:gd name="T3" fmla="*/ 91849 h 456987"/>
              <a:gd name="T4" fmla="*/ 291035 w 351637"/>
              <a:gd name="T5" fmla="*/ 0 h 456987"/>
              <a:gd name="T6" fmla="*/ 582067 w 351637"/>
              <a:gd name="T7" fmla="*/ 229616 h 456987"/>
              <a:gd name="T8" fmla="*/ 291035 w 351637"/>
              <a:gd name="T9" fmla="*/ 459228 h 456987"/>
              <a:gd name="T10" fmla="*/ 291035 w 351637"/>
              <a:gd name="T11" fmla="*/ 367383 h 456987"/>
              <a:gd name="T12" fmla="*/ 0 w 351637"/>
              <a:gd name="T13" fmla="*/ 367383 h 456987"/>
              <a:gd name="T14" fmla="*/ 0 w 351637"/>
              <a:gd name="T15" fmla="*/ 91849 h 4569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1637"/>
              <a:gd name="T25" fmla="*/ 0 h 456987"/>
              <a:gd name="T26" fmla="*/ 351637 w 351637"/>
              <a:gd name="T27" fmla="*/ 456987 h 4569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1637" h="456987">
                <a:moveTo>
                  <a:pt x="0" y="91397"/>
                </a:moveTo>
                <a:lnTo>
                  <a:pt x="175819" y="91397"/>
                </a:lnTo>
                <a:lnTo>
                  <a:pt x="175819" y="0"/>
                </a:lnTo>
                <a:lnTo>
                  <a:pt x="351637" y="228494"/>
                </a:lnTo>
                <a:lnTo>
                  <a:pt x="175819" y="456987"/>
                </a:lnTo>
                <a:lnTo>
                  <a:pt x="175819" y="365590"/>
                </a:lnTo>
                <a:lnTo>
                  <a:pt x="0" y="365590"/>
                </a:lnTo>
                <a:lnTo>
                  <a:pt x="0" y="91397"/>
                </a:lnTo>
                <a:close/>
              </a:path>
            </a:pathLst>
          </a:custGeom>
          <a:solidFill>
            <a:srgbClr val="13B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-1" tIns="91397" rIns="105491" bIns="91396" anchor="ctr"/>
          <a:lstStyle/>
          <a:p>
            <a:endParaRPr lang="cs-CZ"/>
          </a:p>
        </p:txBody>
      </p:sp>
      <p:sp>
        <p:nvSpPr>
          <p:cNvPr id="28688" name="Volný tvar 10"/>
          <p:cNvSpPr>
            <a:spLocks noChangeArrowheads="1"/>
          </p:cNvSpPr>
          <p:nvPr/>
        </p:nvSpPr>
        <p:spPr bwMode="auto">
          <a:xfrm rot="-1029596">
            <a:off x="5816600" y="2005013"/>
            <a:ext cx="366713" cy="457200"/>
          </a:xfrm>
          <a:custGeom>
            <a:avLst/>
            <a:gdLst>
              <a:gd name="T0" fmla="*/ 0 w 351637"/>
              <a:gd name="T1" fmla="*/ 91849 h 456987"/>
              <a:gd name="T2" fmla="*/ 291035 w 351637"/>
              <a:gd name="T3" fmla="*/ 91849 h 456987"/>
              <a:gd name="T4" fmla="*/ 291035 w 351637"/>
              <a:gd name="T5" fmla="*/ 0 h 456987"/>
              <a:gd name="T6" fmla="*/ 582067 w 351637"/>
              <a:gd name="T7" fmla="*/ 229616 h 456987"/>
              <a:gd name="T8" fmla="*/ 291035 w 351637"/>
              <a:gd name="T9" fmla="*/ 459228 h 456987"/>
              <a:gd name="T10" fmla="*/ 291035 w 351637"/>
              <a:gd name="T11" fmla="*/ 367383 h 456987"/>
              <a:gd name="T12" fmla="*/ 0 w 351637"/>
              <a:gd name="T13" fmla="*/ 367383 h 456987"/>
              <a:gd name="T14" fmla="*/ 0 w 351637"/>
              <a:gd name="T15" fmla="*/ 91849 h 4569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1637"/>
              <a:gd name="T25" fmla="*/ 0 h 456987"/>
              <a:gd name="T26" fmla="*/ 351637 w 351637"/>
              <a:gd name="T27" fmla="*/ 456987 h 4569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1637" h="456987">
                <a:moveTo>
                  <a:pt x="0" y="91397"/>
                </a:moveTo>
                <a:lnTo>
                  <a:pt x="175819" y="91397"/>
                </a:lnTo>
                <a:lnTo>
                  <a:pt x="175819" y="0"/>
                </a:lnTo>
                <a:lnTo>
                  <a:pt x="351637" y="228494"/>
                </a:lnTo>
                <a:lnTo>
                  <a:pt x="175819" y="456987"/>
                </a:lnTo>
                <a:lnTo>
                  <a:pt x="175819" y="365590"/>
                </a:lnTo>
                <a:lnTo>
                  <a:pt x="0" y="365590"/>
                </a:lnTo>
                <a:lnTo>
                  <a:pt x="0" y="91397"/>
                </a:lnTo>
                <a:close/>
              </a:path>
            </a:pathLst>
          </a:custGeom>
          <a:solidFill>
            <a:srgbClr val="004B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-1" tIns="91397" rIns="105491" bIns="91396" anchor="ctr"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266682" y="1436170"/>
            <a:ext cx="2430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OP Inovace a</a:t>
            </a:r>
          </a:p>
          <a:p>
            <a:pPr algn="ctr"/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konkurenceschopnost ?</a:t>
            </a:r>
            <a:endParaRPr lang="cs-CZ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03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1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1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1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9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9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9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9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9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9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7" grpId="0"/>
      <p:bldP spid="28686" grpId="0"/>
      <p:bldP spid="28687" grpId="0" animBg="1"/>
      <p:bldP spid="2868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506413" y="446088"/>
            <a:ext cx="8194675" cy="430212"/>
          </a:xfrm>
        </p:spPr>
        <p:txBody>
          <a:bodyPr/>
          <a:lstStyle/>
          <a:p>
            <a:pPr eaLnBrk="1" hangingPunct="1"/>
            <a:r>
              <a:rPr lang="cs-CZ" sz="2800" smtClean="0">
                <a:latin typeface="Calibri" pitchFamily="34" charset="0"/>
                <a:cs typeface="Calibri" pitchFamily="34" charset="0"/>
              </a:rPr>
              <a:t>Priority MPO pro novou kohezní politiku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06413" y="815975"/>
            <a:ext cx="8180387" cy="51181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>
                <a:solidFill>
                  <a:srgbClr val="13B5EA"/>
                </a:solidFill>
                <a:latin typeface="Calibri" pitchFamily="34" charset="0"/>
                <a:cs typeface="Calibri" pitchFamily="34" charset="0"/>
              </a:rPr>
              <a:t>Návrh sektorových priorit MPO pro období 2014+ :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Národní rozvojová priorita:</a:t>
            </a:r>
          </a:p>
          <a:p>
            <a:pPr marL="3600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Konkurenceschopná a udržitelná ekonomika založená na znalostech                            a inovacích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Sektorové priority MPO:</a:t>
            </a:r>
          </a:p>
          <a:p>
            <a:pPr marL="3600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	Rozvoj podnikání  založený na podpoře výzkumu, vývoje   a inovací </a:t>
            </a:r>
          </a:p>
          <a:p>
            <a:pPr marL="3600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	Rozvoj infrastruktury a služeb podporujících podnikání ve znalostní ekonomice a internacionalizace podnikání </a:t>
            </a:r>
          </a:p>
          <a:p>
            <a:pPr marL="3600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	Udržitelné hospodaření s energií a rozvoj inovací v energetice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Důraz na výzkum, vývoj a inovace bude v novém OP ještě rozsáhlejší než                     v OPPI, vč. využívání nových forem podpory (nástroje finančního inženýrství).</a:t>
            </a:r>
          </a:p>
        </p:txBody>
      </p:sp>
    </p:spTree>
    <p:extLst>
      <p:ext uri="{BB962C8B-B14F-4D97-AF65-F5344CB8AC3E}">
        <p14:creationId xmlns:p14="http://schemas.microsoft.com/office/powerpoint/2010/main" val="23390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19100" y="446088"/>
            <a:ext cx="8281988" cy="738664"/>
          </a:xfrm>
        </p:spPr>
        <p:txBody>
          <a:bodyPr/>
          <a:lstStyle/>
          <a:p>
            <a:pPr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Příprava MPO na novou kohezní politiku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endParaRPr lang="cs-CZ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19100" y="771525"/>
            <a:ext cx="8281988" cy="5126038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120000"/>
              </a:lnSpc>
              <a:spcAft>
                <a:spcPts val="400"/>
              </a:spcAft>
              <a:buNone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 současné době 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probíhají přípravy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na budoucí programovací období – příprava materiálu pro jednání vlády s vymezením operačních programů</a:t>
            </a:r>
          </a:p>
          <a:p>
            <a:pPr marL="0" indent="0" algn="just" eaLnBrk="1" hangingPunct="1">
              <a:lnSpc>
                <a:spcPct val="120000"/>
              </a:lnSpc>
              <a:spcAft>
                <a:spcPts val="400"/>
              </a:spcAft>
              <a:buNone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Harmonogram: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2012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– vymezení operačních programů a řídících orgánů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2012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– příprava návrhů operačních programů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2013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– dopracování návrhů OP ve spolupráci s EK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12 /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2013 – odsouhlasení operačních programů s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EK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1/2014 – zahájení implementace nového OP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marL="0" indent="0" algn="just" eaLnBrk="1" hangingPunct="1">
              <a:lnSpc>
                <a:spcPct val="120000"/>
              </a:lnSpc>
              <a:spcAft>
                <a:spcPts val="400"/>
              </a:spcAft>
              <a:buNone/>
            </a:pPr>
            <a:endParaRPr lang="cs-CZ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33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95300" y="904875"/>
            <a:ext cx="4257675" cy="22780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www.mpo-oppi.cz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www.mpo.cz</a:t>
            </a:r>
          </a:p>
          <a:p>
            <a:pPr marL="0" indent="0">
              <a:buFont typeface="Arial" charset="0"/>
              <a:buNone/>
              <a:defRPr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www.czechinvest.org 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fi-FI" sz="2400" dirty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Zelená linka: 800 800 777</a:t>
            </a:r>
          </a:p>
          <a:p>
            <a:pPr>
              <a:defRPr/>
            </a:pPr>
            <a:endParaRPr lang="fi-FI" dirty="0"/>
          </a:p>
          <a:p>
            <a:pPr>
              <a:defRPr/>
            </a:pPr>
            <a:endParaRPr lang="fi-FI" dirty="0"/>
          </a:p>
          <a:p>
            <a:pPr>
              <a:defRPr/>
            </a:pPr>
            <a:endParaRPr lang="cs-CZ" dirty="0"/>
          </a:p>
        </p:txBody>
      </p:sp>
      <p:pic>
        <p:nvPicPr>
          <p:cNvPr id="30723" name="Picture 8" descr="MPj031554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5" y="1295400"/>
            <a:ext cx="2160588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itle 1"/>
          <p:cNvSpPr txBox="1">
            <a:spLocks/>
          </p:cNvSpPr>
          <p:nvPr/>
        </p:nvSpPr>
        <p:spPr bwMode="auto">
          <a:xfrm>
            <a:off x="495300" y="446088"/>
            <a:ext cx="82057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800">
                <a:solidFill>
                  <a:srgbClr val="13B5EA"/>
                </a:solidFill>
                <a:latin typeface="Calibri" pitchFamily="34" charset="0"/>
                <a:cs typeface="Calibri" pitchFamily="34" charset="0"/>
              </a:rPr>
              <a:t>Zdroje informací</a:t>
            </a:r>
          </a:p>
        </p:txBody>
      </p:sp>
      <p:sp>
        <p:nvSpPr>
          <p:cNvPr id="30725" name="Nadpis 1"/>
          <p:cNvSpPr>
            <a:spLocks noGrp="1"/>
          </p:cNvSpPr>
          <p:nvPr>
            <p:ph type="title"/>
          </p:nvPr>
        </p:nvSpPr>
        <p:spPr>
          <a:xfrm>
            <a:off x="495300" y="4003675"/>
            <a:ext cx="7126288" cy="147732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pl-PL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pl-PL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</a:br>
            <a:r>
              <a:rPr lang="cs-CZ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jméno přednášejícího: Ing. Zuzana Matějíčková</a:t>
            </a:r>
            <a:br>
              <a:rPr lang="cs-CZ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</a:br>
            <a:r>
              <a:rPr lang="pl-PL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e-mail:matejickova@mpo.cz</a:t>
            </a:r>
            <a:r>
              <a:rPr lang="pl-PL" dirty="0" smtClean="0"/>
              <a:t/>
            </a:r>
            <a:br>
              <a:rPr lang="pl-PL" dirty="0" smtClean="0"/>
            </a:br>
            <a:endParaRPr lang="cs-CZ" dirty="0" smtClean="0"/>
          </a:p>
        </p:txBody>
      </p:sp>
      <p:sp>
        <p:nvSpPr>
          <p:cNvPr id="30726" name="Title 1"/>
          <p:cNvSpPr txBox="1">
            <a:spLocks/>
          </p:cNvSpPr>
          <p:nvPr/>
        </p:nvSpPr>
        <p:spPr bwMode="auto">
          <a:xfrm>
            <a:off x="495300" y="3665538"/>
            <a:ext cx="82057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800">
                <a:solidFill>
                  <a:srgbClr val="13B5EA"/>
                </a:solidFill>
                <a:latin typeface="Calibri" pitchFamily="34" charset="0"/>
                <a:cs typeface="Calibri" pitchFamily="34" charset="0"/>
              </a:rPr>
              <a:t>Děkuji za Vaši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30213" y="446088"/>
            <a:ext cx="8270875" cy="800100"/>
          </a:xfrm>
        </p:spPr>
        <p:txBody>
          <a:bodyPr/>
          <a:lstStyle/>
          <a:p>
            <a:pPr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Zájem o OPPI 2007 – 2012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r>
              <a:rPr lang="cs-CZ" dirty="0" smtClean="0">
                <a:latin typeface="Calibri" pitchFamily="34" charset="0"/>
                <a:cs typeface="Calibri" pitchFamily="34" charset="0"/>
              </a:rPr>
              <a:t>Dotační programy k 31. </a:t>
            </a:r>
            <a:r>
              <a:rPr lang="cs-CZ" dirty="0">
                <a:latin typeface="Calibri" pitchFamily="34" charset="0"/>
                <a:cs typeface="Calibri" pitchFamily="34" charset="0"/>
              </a:rPr>
              <a:t>8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 2012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0213" y="1352550"/>
            <a:ext cx="8256587" cy="4095750"/>
          </a:xfrm>
        </p:spPr>
        <p:txBody>
          <a:bodyPr/>
          <a:lstStyle/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Počet podaných </a:t>
            </a:r>
            <a:r>
              <a:rPr lang="cs-CZ" sz="2400" dirty="0" smtClean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registračních žádostí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:	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20 077</a:t>
            </a: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Hodnota podaných registračních žádostí :	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226,4 mld. Kč </a:t>
            </a: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Počet podaných </a:t>
            </a:r>
            <a:r>
              <a:rPr lang="cs-CZ" sz="2400" dirty="0" smtClean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plných žádostí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:		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13 536</a:t>
            </a: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Hodnota podaných plných žádostí :		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137 mld. Kč</a:t>
            </a: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endParaRPr lang="cs-CZ" sz="2400" b="1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Počet vydaných </a:t>
            </a:r>
            <a:r>
              <a:rPr lang="cs-CZ" sz="2400" dirty="0" smtClean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Rozhodnutí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:			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7 663</a:t>
            </a: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Hodnota podpory v Rozhodnutích :     	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66 mld.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56588" cy="430212"/>
          </a:xfrm>
        </p:spPr>
        <p:txBody>
          <a:bodyPr/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OPPI nemá problémy s absorpční kapacitou</a:t>
            </a:r>
          </a:p>
        </p:txBody>
      </p:sp>
      <p:sp>
        <p:nvSpPr>
          <p:cNvPr id="18436" name="Obdélník 9"/>
          <p:cNvSpPr>
            <a:spLocks noChangeArrowheads="1"/>
          </p:cNvSpPr>
          <p:nvPr/>
        </p:nvSpPr>
        <p:spPr bwMode="auto">
          <a:xfrm>
            <a:off x="349250" y="4992998"/>
            <a:ext cx="81676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sz="2400" dirty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Objem podaných registračních žádostí v rámci dotačních titulů již významně překročil alokaci celého </a:t>
            </a:r>
            <a:r>
              <a:rPr lang="cs-CZ" sz="2400" dirty="0" smtClean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operačního programu</a:t>
            </a:r>
            <a:endParaRPr lang="cs-CZ" sz="2400" dirty="0">
              <a:solidFill>
                <a:srgbClr val="E30B0B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Šipka dolů 1"/>
          <p:cNvSpPr/>
          <p:nvPr/>
        </p:nvSpPr>
        <p:spPr>
          <a:xfrm>
            <a:off x="2970732" y="923925"/>
            <a:ext cx="319223" cy="725382"/>
          </a:xfrm>
          <a:prstGeom prst="downArrow">
            <a:avLst/>
          </a:prstGeom>
          <a:solidFill>
            <a:srgbClr val="E30B0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7" name="Zástupný symbol pro obsah 7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652796827"/>
              </p:ext>
            </p:extLst>
          </p:nvPr>
        </p:nvGraphicFramePr>
        <p:xfrm>
          <a:off x="190501" y="1084573"/>
          <a:ext cx="8510587" cy="390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607361"/>
              </p:ext>
            </p:extLst>
          </p:nvPr>
        </p:nvGraphicFramePr>
        <p:xfrm>
          <a:off x="0" y="1066800"/>
          <a:ext cx="3657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Rastrový obrázek" r:id="rId3" imgW="2647619" imgH="819048" progId="Paint.Picture">
                  <p:embed/>
                </p:oleObj>
              </mc:Choice>
              <mc:Fallback>
                <p:oleObj name="Rastrový obrázek" r:id="rId3" imgW="2647619" imgH="81904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66800"/>
                        <a:ext cx="3657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56588" cy="430887"/>
          </a:xfrm>
        </p:spPr>
        <p:txBody>
          <a:bodyPr/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Nejúspěšnější programy – podané plné žádosti - počet</a:t>
            </a:r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64846600"/>
              </p:ext>
            </p:extLst>
          </p:nvPr>
        </p:nvGraphicFramePr>
        <p:xfrm>
          <a:off x="168275" y="981075"/>
          <a:ext cx="8604250" cy="481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ovéPole 9"/>
          <p:cNvSpPr txBox="1">
            <a:spLocks noChangeArrowheads="1"/>
          </p:cNvSpPr>
          <p:nvPr/>
        </p:nvSpPr>
        <p:spPr bwMode="auto">
          <a:xfrm>
            <a:off x="66675" y="5622598"/>
            <a:ext cx="16822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Data k </a:t>
            </a:r>
            <a:r>
              <a:rPr lang="cs-CZ" sz="16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31. 8. 2012</a:t>
            </a:r>
            <a:endParaRPr lang="cs-CZ" sz="1600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917190" y="2253734"/>
            <a:ext cx="262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Celkem 13 536 projektů</a:t>
            </a:r>
            <a:endParaRPr lang="cs-CZ" b="1" dirty="0">
              <a:solidFill>
                <a:srgbClr val="E30B0B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1553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193059"/>
              </p:ext>
            </p:extLst>
          </p:nvPr>
        </p:nvGraphicFramePr>
        <p:xfrm>
          <a:off x="0" y="1066800"/>
          <a:ext cx="3657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Rastrový obrázek" r:id="rId3" imgW="2647619" imgH="819048" progId="Paint.Picture">
                  <p:embed/>
                </p:oleObj>
              </mc:Choice>
              <mc:Fallback>
                <p:oleObj name="Rastrový obrázek" r:id="rId3" imgW="2647619" imgH="819048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66800"/>
                        <a:ext cx="3657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56588" cy="430887"/>
          </a:xfrm>
        </p:spPr>
        <p:txBody>
          <a:bodyPr/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Nejúspěšnější programy – podané plné žádosti – objem</a:t>
            </a:r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044627234"/>
              </p:ext>
            </p:extLst>
          </p:nvPr>
        </p:nvGraphicFramePr>
        <p:xfrm>
          <a:off x="168275" y="876975"/>
          <a:ext cx="8366125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ovéPole 9"/>
          <p:cNvSpPr txBox="1">
            <a:spLocks noChangeArrowheads="1"/>
          </p:cNvSpPr>
          <p:nvPr/>
        </p:nvSpPr>
        <p:spPr bwMode="auto">
          <a:xfrm>
            <a:off x="66675" y="5622598"/>
            <a:ext cx="16822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Data k </a:t>
            </a:r>
            <a:r>
              <a:rPr lang="cs-CZ" sz="16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31. 8. 2012</a:t>
            </a:r>
            <a:endParaRPr lang="cs-CZ" sz="1600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ovéPole 9"/>
          <p:cNvSpPr txBox="1">
            <a:spLocks noChangeArrowheads="1"/>
          </p:cNvSpPr>
          <p:nvPr/>
        </p:nvSpPr>
        <p:spPr bwMode="auto">
          <a:xfrm>
            <a:off x="8403474" y="5437829"/>
            <a:ext cx="5952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m</a:t>
            </a:r>
            <a:r>
              <a:rPr lang="cs-CZ" sz="12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il. Kč</a:t>
            </a:r>
            <a:endParaRPr lang="cs-CZ" sz="1200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99200" y="2257422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E30B0B"/>
                </a:solidFill>
                <a:latin typeface="Calibri" pitchFamily="34" charset="0"/>
                <a:cs typeface="Calibri" pitchFamily="34" charset="0"/>
              </a:rPr>
              <a:t>Celkem 137 mld. Kč</a:t>
            </a:r>
            <a:endParaRPr lang="cs-CZ" b="1" dirty="0">
              <a:solidFill>
                <a:srgbClr val="E30B0B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0" y="1066800"/>
          <a:ext cx="3657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Rastrový obrázek" r:id="rId3" imgW="2647619" imgH="819048" progId="Paint.Picture">
                  <p:embed/>
                </p:oleObj>
              </mc:Choice>
              <mc:Fallback>
                <p:oleObj name="Rastrový obrázek" r:id="rId3" imgW="2647619" imgH="81904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66800"/>
                        <a:ext cx="3657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482913"/>
              </p:ext>
            </p:extLst>
          </p:nvPr>
        </p:nvGraphicFramePr>
        <p:xfrm>
          <a:off x="342900" y="1447800"/>
          <a:ext cx="8467725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460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56588" cy="861774"/>
          </a:xfrm>
        </p:spPr>
        <p:txBody>
          <a:bodyPr/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Objem přiznané dotace ve vydaných Rozhodnutích již překročil 66 mld. Kč</a:t>
            </a:r>
          </a:p>
        </p:txBody>
      </p:sp>
    </p:spTree>
    <p:extLst>
      <p:ext uri="{BB962C8B-B14F-4D97-AF65-F5344CB8AC3E}">
        <p14:creationId xmlns:p14="http://schemas.microsoft.com/office/powerpoint/2010/main" val="12581701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461963" y="446088"/>
            <a:ext cx="8239125" cy="307777"/>
          </a:xfrm>
        </p:spPr>
        <p:txBody>
          <a:bodyPr/>
          <a:lstStyle/>
          <a:p>
            <a:pPr eaLnBrk="1" hangingPunct="1"/>
            <a:r>
              <a:rPr lang="cs-CZ" sz="2000" dirty="0" smtClean="0">
                <a:latin typeface="Calibri" pitchFamily="34" charset="0"/>
                <a:cs typeface="Calibri" pitchFamily="34" charset="0"/>
              </a:rPr>
              <a:t>V jednotlivých krajích proplaceno již </a:t>
            </a:r>
            <a:r>
              <a:rPr lang="cs-CZ" sz="2000" dirty="0" smtClean="0">
                <a:latin typeface="Calibri" pitchFamily="34" charset="0"/>
                <a:cs typeface="Calibri" pitchFamily="34" charset="0"/>
              </a:rPr>
              <a:t>cca 28 mld</a:t>
            </a:r>
            <a:r>
              <a:rPr lang="cs-CZ" sz="20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cs-CZ" sz="2000" dirty="0" smtClean="0">
                <a:latin typeface="Calibri" pitchFamily="34" charset="0"/>
                <a:cs typeface="Calibri" pitchFamily="34" charset="0"/>
              </a:rPr>
              <a:t>Kč v rámci dotačních programů</a:t>
            </a:r>
            <a:endParaRPr lang="cs-CZ" sz="2000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60810"/>
              </p:ext>
            </p:extLst>
          </p:nvPr>
        </p:nvGraphicFramePr>
        <p:xfrm>
          <a:off x="304800" y="1019176"/>
          <a:ext cx="8505825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9"/>
          <p:cNvSpPr txBox="1">
            <a:spLocks noChangeArrowheads="1"/>
          </p:cNvSpPr>
          <p:nvPr/>
        </p:nvSpPr>
        <p:spPr bwMode="auto">
          <a:xfrm>
            <a:off x="7315200" y="5615921"/>
            <a:ext cx="16822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Data k </a:t>
            </a:r>
            <a:r>
              <a:rPr lang="cs-CZ" sz="16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31. 8. 2012</a:t>
            </a:r>
            <a:endParaRPr lang="cs-CZ" sz="1600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67014" y="1044554"/>
            <a:ext cx="8259763" cy="369332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Calibri" pitchFamily="34" charset="0"/>
                <a:cs typeface="Calibri" pitchFamily="34" charset="0"/>
              </a:rPr>
              <a:t>Celkově jsme proplatili již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více jak třetinu alokace programu</a:t>
            </a:r>
            <a:endParaRPr lang="pt-BR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3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41325" y="1457325"/>
            <a:ext cx="8112125" cy="3190875"/>
          </a:xfrm>
        </p:spPr>
        <p:txBody>
          <a:bodyPr/>
          <a:lstStyle/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r>
              <a:rPr lang="cs-CZ" sz="2600" dirty="0" smtClean="0">
                <a:latin typeface="Calibri" pitchFamily="34" charset="0"/>
                <a:cs typeface="Calibri" pitchFamily="34" charset="0"/>
              </a:rPr>
              <a:t>Proplacená podpora dosáhla 36 mld. Kč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endParaRPr lang="cs-CZ" sz="2600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r>
              <a:rPr lang="cs-CZ" sz="2600" dirty="0" smtClean="0">
                <a:latin typeface="Calibri" pitchFamily="34" charset="0"/>
                <a:cs typeface="Calibri" pitchFamily="34" charset="0"/>
              </a:rPr>
              <a:t>Dotace*: 			   28 mld. Kč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r>
              <a:rPr lang="cs-CZ" sz="2600" dirty="0" smtClean="0">
                <a:latin typeface="Calibri" pitchFamily="34" charset="0"/>
                <a:cs typeface="Calibri" pitchFamily="34" charset="0"/>
              </a:rPr>
              <a:t>Úvěry a záruky:            	  6,5 mld. Kč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r>
              <a:rPr lang="cs-CZ" sz="2600" dirty="0" smtClean="0">
                <a:latin typeface="Calibri" pitchFamily="34" charset="0"/>
                <a:cs typeface="Calibri" pitchFamily="34" charset="0"/>
              </a:rPr>
              <a:t>Technická asistence:   	  1,5 mld. Kč</a:t>
            </a:r>
          </a:p>
          <a:p>
            <a:pPr marL="285750" indent="-28575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Blip>
                <a:blip r:embed="rId2"/>
              </a:buBlip>
              <a:defRPr/>
            </a:pP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marL="285750" indent="-285750" eaLnBrk="1" fontAlgn="auto" hangingPunct="1">
              <a:spcBef>
                <a:spcPts val="300"/>
              </a:spcBef>
              <a:spcAft>
                <a:spcPts val="300"/>
              </a:spcAft>
              <a:buFont typeface="Arial" charset="0"/>
              <a:buBlip>
                <a:blip r:embed="rId2"/>
              </a:buBlip>
              <a:defRPr/>
            </a:pP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*Včetně podpory proplacené v rámci interních projektů</a:t>
            </a:r>
          </a:p>
          <a:p>
            <a:pPr marL="0" indent="0" algn="r" eaLnBrk="1" hangingPunct="1">
              <a:buFont typeface="Arial" charset="0"/>
              <a:buNone/>
              <a:defRPr/>
            </a:pPr>
            <a:r>
              <a:rPr lang="cs-CZ" sz="1800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					Stav k 31. 8. 2012</a:t>
            </a:r>
          </a:p>
          <a:p>
            <a:pPr eaLnBrk="1" hangingPunct="1">
              <a:buFont typeface="Arial" charset="0"/>
              <a:buNone/>
              <a:defRPr/>
            </a:pPr>
            <a:endParaRPr lang="cs-CZ" sz="1700" b="1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1700" b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73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dloha V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ředloha V2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lastní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erve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  <a:fontScheme name="Vlastní 2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2344</TotalTime>
  <Words>1294</Words>
  <Application>Microsoft Office PowerPoint</Application>
  <PresentationFormat>Předvádění na obrazovce (4:3)</PresentationFormat>
  <Paragraphs>240</Paragraphs>
  <Slides>23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Předloha V1</vt:lpstr>
      <vt:lpstr>Předloha V2</vt:lpstr>
      <vt:lpstr>Rastrový obrázek</vt:lpstr>
      <vt:lpstr>Operační program  Podnikání a inovace 2007 - 2013</vt:lpstr>
      <vt:lpstr>Operační program Podnikání a inovace</vt:lpstr>
      <vt:lpstr>Zájem o OPPI 2007 – 2012 Dotační programy k 31. 8. 2012</vt:lpstr>
      <vt:lpstr>OPPI nemá problémy s absorpční kapacitou</vt:lpstr>
      <vt:lpstr>Nejúspěšnější programy – podané plné žádosti - počet</vt:lpstr>
      <vt:lpstr>Nejúspěšnější programy – podané plné žádosti – objem</vt:lpstr>
      <vt:lpstr>Objem přiznané dotace ve vydaných Rozhodnutích již překročil 66 mld. Kč</vt:lpstr>
      <vt:lpstr>V jednotlivých krajích proplaceno již cca 28 mld. Kč v rámci dotačních programů</vt:lpstr>
      <vt:lpstr>Celkově jsme proplatili již více jak třetinu alokace programu</vt:lpstr>
      <vt:lpstr>Cíl 2012: 15 miliard Kč na účty českých podnikatelů</vt:lpstr>
      <vt:lpstr>Vyhlášené výzvy</vt:lpstr>
      <vt:lpstr>Aktuálně je možné podávat RŽ do 2 programů a dvou interních projektů</vt:lpstr>
      <vt:lpstr>Úspěšný projekt v programu INOVACE</vt:lpstr>
      <vt:lpstr>Úspěšný projekt v programu Nemovitosti Jaroslav Ježek – KOMUNIKACE - Hala Ciboušov</vt:lpstr>
      <vt:lpstr>Úspěšný projekt v programu Rozvoj Tiskárna GARMOND spol. s r.o. - Nákup nového pětibarvového ofsetového tiskového stroje za účelem zvýšení produktivity, flexibility a rychlosti tisku</vt:lpstr>
      <vt:lpstr>Připravujeme pilotní projekt na vytvoření nového finančního nástroje pro inovační start-upy</vt:lpstr>
      <vt:lpstr>Programovací období 2014+ Strategická orientace</vt:lpstr>
      <vt:lpstr>Dopady dokumentů EU na podporu podnikání v ČR</vt:lpstr>
      <vt:lpstr>Čeho chceme pro podnikatele dosáhnout?</vt:lpstr>
      <vt:lpstr>Operační program pro období 2014 - 2020</vt:lpstr>
      <vt:lpstr>Priority MPO pro novou kohezní politiku</vt:lpstr>
      <vt:lpstr>Příprava MPO na novou kohezní politiku </vt:lpstr>
      <vt:lpstr> jméno přednášejícího: Ing. Zuzana Matějíčková e-mail:matejickova@mpo.cz </vt:lpstr>
    </vt:vector>
  </TitlesOfParts>
  <Company>S-Comp Centre CZ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MRa</dc:creator>
  <cp:lastModifiedBy>Hofmanová Květoslava</cp:lastModifiedBy>
  <cp:revision>306</cp:revision>
  <cp:lastPrinted>2012-09-04T07:35:45Z</cp:lastPrinted>
  <dcterms:created xsi:type="dcterms:W3CDTF">2011-09-02T15:27:11Z</dcterms:created>
  <dcterms:modified xsi:type="dcterms:W3CDTF">2012-09-04T07:35:50Z</dcterms:modified>
</cp:coreProperties>
</file>