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9" r:id="rId2"/>
    <p:sldId id="279" r:id="rId3"/>
    <p:sldId id="260" r:id="rId4"/>
    <p:sldId id="277" r:id="rId5"/>
    <p:sldId id="261" r:id="rId6"/>
    <p:sldId id="263" r:id="rId7"/>
    <p:sldId id="278" r:id="rId8"/>
    <p:sldId id="271" r:id="rId9"/>
    <p:sldId id="266" r:id="rId10"/>
    <p:sldId id="272" r:id="rId11"/>
    <p:sldId id="273" r:id="rId12"/>
    <p:sldId id="262" r:id="rId13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AF3F"/>
    <a:srgbClr val="DB7D00"/>
    <a:srgbClr val="F9E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79733" autoAdjust="0"/>
  </p:normalViewPr>
  <p:slideViewPr>
    <p:cSldViewPr>
      <p:cViewPr varScale="1">
        <p:scale>
          <a:sx n="83" d="100"/>
          <a:sy n="83" d="100"/>
        </p:scale>
        <p:origin x="-78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-3600" y="-108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179F31-8377-4972-A5CF-D2C8DB451EF1}" type="doc">
      <dgm:prSet loTypeId="urn:microsoft.com/office/officeart/2005/8/layout/pyramid4" loCatId="pyramid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US"/>
        </a:p>
      </dgm:t>
    </dgm:pt>
    <dgm:pt modelId="{242B3138-106D-47D2-8639-7AAC7436CB1F}">
      <dgm:prSet phldrT="[Text]" custT="1"/>
      <dgm:spPr/>
      <dgm:t>
        <a:bodyPr/>
        <a:lstStyle/>
        <a:p>
          <a:r>
            <a:rPr lang="cs-CZ" sz="1300" dirty="0" smtClean="0"/>
            <a:t>Jednotné metodické prostředí</a:t>
          </a:r>
          <a:endParaRPr lang="en-US" sz="1300" dirty="0"/>
        </a:p>
      </dgm:t>
    </dgm:pt>
    <dgm:pt modelId="{B6293ED8-30F1-4B27-8243-2C2B2BC081C9}" type="parTrans" cxnId="{42BFD8E0-4979-4CCA-BB46-1EDCF8EEDDB9}">
      <dgm:prSet/>
      <dgm:spPr/>
      <dgm:t>
        <a:bodyPr/>
        <a:lstStyle/>
        <a:p>
          <a:endParaRPr lang="en-US" sz="1300"/>
        </a:p>
      </dgm:t>
    </dgm:pt>
    <dgm:pt modelId="{178A7DFD-03DC-4163-9B75-252F718207EE}" type="sibTrans" cxnId="{42BFD8E0-4979-4CCA-BB46-1EDCF8EEDDB9}">
      <dgm:prSet/>
      <dgm:spPr/>
      <dgm:t>
        <a:bodyPr/>
        <a:lstStyle/>
        <a:p>
          <a:endParaRPr lang="en-US" sz="1300"/>
        </a:p>
      </dgm:t>
    </dgm:pt>
    <dgm:pt modelId="{BC659F38-C8E7-4DBD-ABB4-CF185483A719}">
      <dgm:prSet phldrT="[Text]" custT="1"/>
      <dgm:spPr/>
      <dgm:t>
        <a:bodyPr/>
        <a:lstStyle/>
        <a:p>
          <a:r>
            <a:rPr lang="cs-CZ" sz="1300" dirty="0" smtClean="0"/>
            <a:t>Nastavení operačních programů</a:t>
          </a:r>
          <a:endParaRPr lang="en-US" sz="1300" dirty="0"/>
        </a:p>
      </dgm:t>
    </dgm:pt>
    <dgm:pt modelId="{306071A4-CDF3-4C09-A4D8-C98356A3DAC3}" type="parTrans" cxnId="{68DEDEFE-C786-4D20-9BB4-852200601509}">
      <dgm:prSet/>
      <dgm:spPr/>
      <dgm:t>
        <a:bodyPr/>
        <a:lstStyle/>
        <a:p>
          <a:endParaRPr lang="en-US" sz="1300"/>
        </a:p>
      </dgm:t>
    </dgm:pt>
    <dgm:pt modelId="{9C52387F-7234-4F0B-A891-C67D72592B98}" type="sibTrans" cxnId="{68DEDEFE-C786-4D20-9BB4-852200601509}">
      <dgm:prSet/>
      <dgm:spPr/>
      <dgm:t>
        <a:bodyPr/>
        <a:lstStyle/>
        <a:p>
          <a:endParaRPr lang="en-US" sz="1300"/>
        </a:p>
      </dgm:t>
    </dgm:pt>
    <dgm:pt modelId="{2E80D88A-A886-4D5A-875F-FFF71D766EC2}">
      <dgm:prSet phldrT="[Text]" custT="1"/>
      <dgm:spPr>
        <a:solidFill>
          <a:schemeClr val="accent6"/>
        </a:solidFill>
      </dgm:spPr>
      <dgm:t>
        <a:bodyPr/>
        <a:lstStyle/>
        <a:p>
          <a:r>
            <a:rPr lang="cs-CZ" sz="1300" dirty="0" smtClean="0">
              <a:solidFill>
                <a:schemeClr val="tx1"/>
              </a:solidFill>
            </a:rPr>
            <a:t>Systém implementace  a administrace</a:t>
          </a:r>
          <a:endParaRPr lang="en-US" sz="1300" dirty="0">
            <a:solidFill>
              <a:schemeClr val="tx1"/>
            </a:solidFill>
          </a:endParaRPr>
        </a:p>
      </dgm:t>
    </dgm:pt>
    <dgm:pt modelId="{DE8A7B1F-8668-45CD-A9AD-95DC6E481D43}" type="parTrans" cxnId="{94919554-9123-401C-8D75-EF8243E96879}">
      <dgm:prSet/>
      <dgm:spPr/>
      <dgm:t>
        <a:bodyPr/>
        <a:lstStyle/>
        <a:p>
          <a:endParaRPr lang="en-US" sz="1300"/>
        </a:p>
      </dgm:t>
    </dgm:pt>
    <dgm:pt modelId="{95DC3C1C-4B83-40CB-B51E-F73852CF9E62}" type="sibTrans" cxnId="{94919554-9123-401C-8D75-EF8243E96879}">
      <dgm:prSet/>
      <dgm:spPr/>
      <dgm:t>
        <a:bodyPr/>
        <a:lstStyle/>
        <a:p>
          <a:endParaRPr lang="en-US" sz="1300"/>
        </a:p>
      </dgm:t>
    </dgm:pt>
    <dgm:pt modelId="{73FC0ED2-2BD1-4DD7-A830-B6C629F13DDC}">
      <dgm:prSet phldrT="[Text]" custT="1"/>
      <dgm:spPr/>
      <dgm:t>
        <a:bodyPr/>
        <a:lstStyle/>
        <a:p>
          <a:r>
            <a:rPr lang="cs-CZ" sz="1300" dirty="0" smtClean="0"/>
            <a:t>Legislativní rámec</a:t>
          </a:r>
          <a:endParaRPr lang="en-US" sz="1300" dirty="0"/>
        </a:p>
      </dgm:t>
    </dgm:pt>
    <dgm:pt modelId="{F4CEDD65-A985-4C26-986A-1FAEAEF285FF}" type="parTrans" cxnId="{26E39BCF-D201-48BB-AA57-19DFEE0325CF}">
      <dgm:prSet/>
      <dgm:spPr/>
      <dgm:t>
        <a:bodyPr/>
        <a:lstStyle/>
        <a:p>
          <a:endParaRPr lang="en-US" sz="1300"/>
        </a:p>
      </dgm:t>
    </dgm:pt>
    <dgm:pt modelId="{566A6DF3-3CEA-457D-A09F-1D1EBB2BF333}" type="sibTrans" cxnId="{26E39BCF-D201-48BB-AA57-19DFEE0325CF}">
      <dgm:prSet/>
      <dgm:spPr/>
      <dgm:t>
        <a:bodyPr/>
        <a:lstStyle/>
        <a:p>
          <a:endParaRPr lang="en-US" sz="1300"/>
        </a:p>
      </dgm:t>
    </dgm:pt>
    <dgm:pt modelId="{B0AADC84-01CE-43BF-BCFE-D239EF952FA7}" type="pres">
      <dgm:prSet presAssocID="{C9179F31-8377-4972-A5CF-D2C8DB451EF1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CFCEE44-1A97-4DC6-AD5A-B77E62D31136}" type="pres">
      <dgm:prSet presAssocID="{C9179F31-8377-4972-A5CF-D2C8DB451EF1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24EFBAF-5A21-4FDE-8DC1-82A0AC61936E}" type="pres">
      <dgm:prSet presAssocID="{C9179F31-8377-4972-A5CF-D2C8DB451EF1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7A44B78-0E81-4994-A9A2-2E70884C5ADF}" type="pres">
      <dgm:prSet presAssocID="{C9179F31-8377-4972-A5CF-D2C8DB451EF1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92A0063-13CA-4997-BAB7-4E1189177990}" type="pres">
      <dgm:prSet presAssocID="{C9179F31-8377-4972-A5CF-D2C8DB451EF1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2BFD8E0-4979-4CCA-BB46-1EDCF8EEDDB9}" srcId="{C9179F31-8377-4972-A5CF-D2C8DB451EF1}" destId="{242B3138-106D-47D2-8639-7AAC7436CB1F}" srcOrd="0" destOrd="0" parTransId="{B6293ED8-30F1-4B27-8243-2C2B2BC081C9}" sibTransId="{178A7DFD-03DC-4163-9B75-252F718207EE}"/>
    <dgm:cxn modelId="{EA81C438-C9F4-46C7-B16A-BEB59500D698}" type="presOf" srcId="{242B3138-106D-47D2-8639-7AAC7436CB1F}" destId="{6CFCEE44-1A97-4DC6-AD5A-B77E62D31136}" srcOrd="0" destOrd="0" presId="urn:microsoft.com/office/officeart/2005/8/layout/pyramid4"/>
    <dgm:cxn modelId="{E7D62C97-0689-48BD-A7EF-2A0640B1ECAB}" type="presOf" srcId="{BC659F38-C8E7-4DBD-ABB4-CF185483A719}" destId="{D24EFBAF-5A21-4FDE-8DC1-82A0AC61936E}" srcOrd="0" destOrd="0" presId="urn:microsoft.com/office/officeart/2005/8/layout/pyramid4"/>
    <dgm:cxn modelId="{F555EA44-AA83-4F34-80EE-1E0604E9FF6E}" type="presOf" srcId="{2E80D88A-A886-4D5A-875F-FFF71D766EC2}" destId="{57A44B78-0E81-4994-A9A2-2E70884C5ADF}" srcOrd="0" destOrd="0" presId="urn:microsoft.com/office/officeart/2005/8/layout/pyramid4"/>
    <dgm:cxn modelId="{94919554-9123-401C-8D75-EF8243E96879}" srcId="{C9179F31-8377-4972-A5CF-D2C8DB451EF1}" destId="{2E80D88A-A886-4D5A-875F-FFF71D766EC2}" srcOrd="2" destOrd="0" parTransId="{DE8A7B1F-8668-45CD-A9AD-95DC6E481D43}" sibTransId="{95DC3C1C-4B83-40CB-B51E-F73852CF9E62}"/>
    <dgm:cxn modelId="{26E39BCF-D201-48BB-AA57-19DFEE0325CF}" srcId="{C9179F31-8377-4972-A5CF-D2C8DB451EF1}" destId="{73FC0ED2-2BD1-4DD7-A830-B6C629F13DDC}" srcOrd="3" destOrd="0" parTransId="{F4CEDD65-A985-4C26-986A-1FAEAEF285FF}" sibTransId="{566A6DF3-3CEA-457D-A09F-1D1EBB2BF333}"/>
    <dgm:cxn modelId="{BBE0A0E2-6706-4967-B6D9-7CE17C939A48}" type="presOf" srcId="{73FC0ED2-2BD1-4DD7-A830-B6C629F13DDC}" destId="{592A0063-13CA-4997-BAB7-4E1189177990}" srcOrd="0" destOrd="0" presId="urn:microsoft.com/office/officeart/2005/8/layout/pyramid4"/>
    <dgm:cxn modelId="{5D908FE0-7276-4266-AA31-F0C7F5877051}" type="presOf" srcId="{C9179F31-8377-4972-A5CF-D2C8DB451EF1}" destId="{B0AADC84-01CE-43BF-BCFE-D239EF952FA7}" srcOrd="0" destOrd="0" presId="urn:microsoft.com/office/officeart/2005/8/layout/pyramid4"/>
    <dgm:cxn modelId="{68DEDEFE-C786-4D20-9BB4-852200601509}" srcId="{C9179F31-8377-4972-A5CF-D2C8DB451EF1}" destId="{BC659F38-C8E7-4DBD-ABB4-CF185483A719}" srcOrd="1" destOrd="0" parTransId="{306071A4-CDF3-4C09-A4D8-C98356A3DAC3}" sibTransId="{9C52387F-7234-4F0B-A891-C67D72592B98}"/>
    <dgm:cxn modelId="{8C465878-1888-40D8-A9BE-88AF256698CF}" type="presParOf" srcId="{B0AADC84-01CE-43BF-BCFE-D239EF952FA7}" destId="{6CFCEE44-1A97-4DC6-AD5A-B77E62D31136}" srcOrd="0" destOrd="0" presId="urn:microsoft.com/office/officeart/2005/8/layout/pyramid4"/>
    <dgm:cxn modelId="{52ACAA5B-390A-4DAA-937E-7E3C1953A427}" type="presParOf" srcId="{B0AADC84-01CE-43BF-BCFE-D239EF952FA7}" destId="{D24EFBAF-5A21-4FDE-8DC1-82A0AC61936E}" srcOrd="1" destOrd="0" presId="urn:microsoft.com/office/officeart/2005/8/layout/pyramid4"/>
    <dgm:cxn modelId="{4F50EDF4-4F2D-45F0-95FB-3489AC3933C5}" type="presParOf" srcId="{B0AADC84-01CE-43BF-BCFE-D239EF952FA7}" destId="{57A44B78-0E81-4994-A9A2-2E70884C5ADF}" srcOrd="2" destOrd="0" presId="urn:microsoft.com/office/officeart/2005/8/layout/pyramid4"/>
    <dgm:cxn modelId="{7532D0B2-0D63-4DE7-A177-A4B3321B2405}" type="presParOf" srcId="{B0AADC84-01CE-43BF-BCFE-D239EF952FA7}" destId="{592A0063-13CA-4997-BAB7-4E1189177990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FCEE44-1A97-4DC6-AD5A-B77E62D31136}">
      <dsp:nvSpPr>
        <dsp:cNvPr id="0" name=""/>
        <dsp:cNvSpPr/>
      </dsp:nvSpPr>
      <dsp:spPr>
        <a:xfrm>
          <a:off x="3047745" y="0"/>
          <a:ext cx="2268029" cy="226802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Jednotné metodické prostředí</a:t>
          </a:r>
          <a:endParaRPr lang="en-US" sz="1300" kern="1200" dirty="0"/>
        </a:p>
      </dsp:txBody>
      <dsp:txXfrm>
        <a:off x="3047745" y="0"/>
        <a:ext cx="2268029" cy="2268029"/>
      </dsp:txXfrm>
    </dsp:sp>
    <dsp:sp modelId="{D24EFBAF-5A21-4FDE-8DC1-82A0AC61936E}">
      <dsp:nvSpPr>
        <dsp:cNvPr id="0" name=""/>
        <dsp:cNvSpPr/>
      </dsp:nvSpPr>
      <dsp:spPr>
        <a:xfrm>
          <a:off x="1913730" y="2268029"/>
          <a:ext cx="2268029" cy="226802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Nastavení operačních programů</a:t>
          </a:r>
          <a:endParaRPr lang="en-US" sz="1300" kern="1200" dirty="0"/>
        </a:p>
      </dsp:txBody>
      <dsp:txXfrm>
        <a:off x="1913730" y="2268029"/>
        <a:ext cx="2268029" cy="2268029"/>
      </dsp:txXfrm>
    </dsp:sp>
    <dsp:sp modelId="{57A44B78-0E81-4994-A9A2-2E70884C5ADF}">
      <dsp:nvSpPr>
        <dsp:cNvPr id="0" name=""/>
        <dsp:cNvSpPr/>
      </dsp:nvSpPr>
      <dsp:spPr>
        <a:xfrm rot="10800000">
          <a:off x="3047745" y="2268029"/>
          <a:ext cx="2268029" cy="2268029"/>
        </a:xfrm>
        <a:prstGeom prst="triangl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>
              <a:solidFill>
                <a:schemeClr val="tx1"/>
              </a:solidFill>
            </a:rPr>
            <a:t>Systém implementace  a administrace</a:t>
          </a:r>
          <a:endParaRPr lang="en-US" sz="1300" kern="1200" dirty="0">
            <a:solidFill>
              <a:schemeClr val="tx1"/>
            </a:solidFill>
          </a:endParaRPr>
        </a:p>
      </dsp:txBody>
      <dsp:txXfrm rot="10800000">
        <a:off x="3047745" y="2268029"/>
        <a:ext cx="2268029" cy="2268029"/>
      </dsp:txXfrm>
    </dsp:sp>
    <dsp:sp modelId="{592A0063-13CA-4997-BAB7-4E1189177990}">
      <dsp:nvSpPr>
        <dsp:cNvPr id="0" name=""/>
        <dsp:cNvSpPr/>
      </dsp:nvSpPr>
      <dsp:spPr>
        <a:xfrm>
          <a:off x="4181760" y="2268029"/>
          <a:ext cx="2268029" cy="226802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Legislativní rámec</a:t>
          </a:r>
          <a:endParaRPr lang="en-US" sz="1300" kern="1200" dirty="0"/>
        </a:p>
      </dsp:txBody>
      <dsp:txXfrm>
        <a:off x="4181760" y="2268029"/>
        <a:ext cx="2268029" cy="2268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EDA9FB6-D9ED-404E-AFD2-37E0835FC3D6}" type="datetimeFigureOut">
              <a:rPr lang="cs-CZ" smtClean="0"/>
              <a:pPr/>
              <a:t>4.9.2012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4BA257B-425A-4350-8792-7C494188941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282080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7B48070-1754-4046-9E38-6F5D9D5E9BB1}" type="datetimeFigureOut">
              <a:rPr lang="cs-CZ" smtClean="0"/>
              <a:pPr/>
              <a:t>4.9.2012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A477F0F-9C0A-45F8-A7AE-EABCF911889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22146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9023" tIns="49511" rIns="99023" bIns="49511" numCol="1" anchor="t" anchorCtr="0" compatLnSpc="1">
            <a:prstTxWarp prst="textNoShape">
              <a:avLst/>
            </a:prstTxWarp>
          </a:bodyPr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 txBox="1">
            <a:spLocks noGrp="1"/>
          </p:cNvSpPr>
          <p:nvPr/>
        </p:nvSpPr>
        <p:spPr>
          <a:xfrm>
            <a:off x="4021294" y="9721106"/>
            <a:ext cx="3076363" cy="511731"/>
          </a:xfrm>
          <a:prstGeom prst="rect">
            <a:avLst/>
          </a:prstGeom>
          <a:noFill/>
        </p:spPr>
        <p:txBody>
          <a:bodyPr lIns="99023" tIns="49511" rIns="99023" bIns="49511" anchor="b"/>
          <a:lstStyle/>
          <a:p>
            <a:pPr algn="r">
              <a:defRPr/>
            </a:pPr>
            <a:fld id="{6A85D506-A836-484E-BB92-E1B311477AF7}" type="slidenum">
              <a:rPr lang="cs-CZ" sz="1300"/>
              <a:pPr algn="r">
                <a:defRPr/>
              </a:pPr>
              <a:t>10</a:t>
            </a:fld>
            <a:endParaRPr lang="cs-CZ" sz="13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9023" tIns="49511" rIns="99023" bIns="49511" numCol="1" anchor="t" anchorCtr="0" compatLnSpc="1">
            <a:prstTxWarp prst="textNoShape">
              <a:avLst/>
            </a:prstTxWarp>
            <a:normAutofit/>
          </a:bodyPr>
          <a:lstStyle/>
          <a:p>
            <a:pPr marL="357673" lvl="1" indent="-357673" algn="just">
              <a:lnSpc>
                <a:spcPct val="80000"/>
              </a:lnSpc>
              <a:spcBef>
                <a:spcPts val="502"/>
              </a:spcBef>
            </a:pPr>
            <a:endParaRPr lang="cs-CZ" sz="2100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542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F30F54-F187-4C06-AFCC-29C808410BAF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sz="1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77F0F-9C0A-45F8-A7AE-EABCF9118898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xfrm>
            <a:off x="713217" y="4745948"/>
            <a:ext cx="5679440" cy="460735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9023" tIns="49511" rIns="99023" bIns="49511" numCol="1" anchor="t" anchorCtr="0" compatLnSpc="1">
            <a:prstTxWarp prst="textNoShape">
              <a:avLst/>
            </a:prstTxWarp>
          </a:bodyPr>
          <a:lstStyle/>
          <a:p>
            <a:pPr marL="357673" lvl="1" indent="-357673" algn="just" defTabSz="990478">
              <a:lnSpc>
                <a:spcPct val="80000"/>
              </a:lnSpc>
              <a:spcBef>
                <a:spcPts val="502"/>
              </a:spcBef>
              <a:defRPr/>
            </a:pPr>
            <a:endParaRPr lang="cs-CZ" sz="110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xfrm>
            <a:off x="713217" y="4745948"/>
            <a:ext cx="5679440" cy="460735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xfrm>
            <a:off x="713217" y="4745948"/>
            <a:ext cx="5679440" cy="460735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58900" y="293688"/>
            <a:ext cx="4451350" cy="3340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 bwMode="auto">
          <a:xfrm>
            <a:off x="790455" y="3781121"/>
            <a:ext cx="5679440" cy="4607353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endParaRPr lang="cs-CZ" sz="900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9325" y="515938"/>
            <a:ext cx="5114925" cy="38369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Zástupný symbol pro poznámky 2"/>
          <p:cNvSpPr>
            <a:spLocks noGrp="1"/>
          </p:cNvSpPr>
          <p:nvPr>
            <p:ph type="body" idx="1"/>
          </p:nvPr>
        </p:nvSpPr>
        <p:spPr bwMode="auto">
          <a:xfrm>
            <a:off x="713217" y="4523841"/>
            <a:ext cx="5679440" cy="4605576"/>
          </a:xfrm>
        </p:spPr>
        <p:txBody>
          <a:bodyPr wrap="square" lIns="98780" tIns="49391" rIns="98780" bIns="49391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cs-CZ" sz="11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403648" y="4581128"/>
            <a:ext cx="7056784" cy="1800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autoři projektu</a:t>
            </a:r>
            <a:endParaRPr lang="cs-CZ" dirty="0"/>
          </a:p>
        </p:txBody>
      </p:sp>
      <p:sp>
        <p:nvSpPr>
          <p:cNvPr id="6" name="Nadpis 13"/>
          <p:cNvSpPr>
            <a:spLocks noGrp="1" noChangeAspect="1"/>
          </p:cNvSpPr>
          <p:nvPr>
            <p:ph type="title" hasCustomPrompt="1"/>
          </p:nvPr>
        </p:nvSpPr>
        <p:spPr>
          <a:xfrm>
            <a:off x="1403648" y="1988840"/>
            <a:ext cx="7283152" cy="1872208"/>
          </a:xfrm>
          <a:prstGeom prst="rect">
            <a:avLst/>
          </a:prstGeom>
        </p:spPr>
        <p:txBody>
          <a:bodyPr anchor="b"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7" name="Podnadpis 2"/>
          <p:cNvSpPr txBox="1">
            <a:spLocks/>
          </p:cNvSpPr>
          <p:nvPr userDrawn="1"/>
        </p:nvSpPr>
        <p:spPr>
          <a:xfrm>
            <a:off x="1403648" y="3789040"/>
            <a:ext cx="7209184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MINISTERSTVO PRO MÍSTNÍ ROZVOJ ČR</a:t>
            </a:r>
          </a:p>
        </p:txBody>
      </p:sp>
      <p:pic>
        <p:nvPicPr>
          <p:cNvPr id="8" name="Obrázek 7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2565000" cy="5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2060848"/>
            <a:ext cx="8291264" cy="4392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 smtClean="0"/>
              <a:t>Klepnutím vložíte text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  <p:pic>
        <p:nvPicPr>
          <p:cNvPr id="4" name="Obrázek 3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95536" y="1484784"/>
            <a:ext cx="8291264" cy="496855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1000"/>
              </a:spcBef>
              <a:spcAft>
                <a:spcPts val="1000"/>
              </a:spcAft>
              <a:buFontTx/>
              <a:buNone/>
              <a:defRPr sz="2800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800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 smtClean="0"/>
              <a:t>Klepnutím vložíte text</a:t>
            </a:r>
          </a:p>
        </p:txBody>
      </p:sp>
      <p:pic>
        <p:nvPicPr>
          <p:cNvPr id="3" name="Obrázek 2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nitřní lis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395536" y="1412776"/>
            <a:ext cx="8291264" cy="50405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NADPIS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7544" y="2060849"/>
            <a:ext cx="8229600" cy="4392488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 marL="742950" indent="-285750">
              <a:buClr>
                <a:schemeClr val="accent1"/>
              </a:buClr>
              <a:buFont typeface="Wingdings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pic>
        <p:nvPicPr>
          <p:cNvPr id="5" name="Obrázek 4" descr="mmr_cr_rgb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2016224" cy="4421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0942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29E9CAD-DB3F-43FB-BDCC-A4BD9809621D}" type="datetime1">
              <a:rPr lang="cs-CZ"/>
              <a:pPr>
                <a:defRPr/>
              </a:pPr>
              <a:t>4.9.2012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23E9836-E0E1-463D-B840-34D18B11AC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podtisk_modry.emf"/>
          <p:cNvPicPr>
            <a:picLocks noChangeAspect="1"/>
          </p:cNvPicPr>
          <p:nvPr/>
        </p:nvPicPr>
        <p:blipFill>
          <a:blip r:embed="rId8" cstate="print"/>
          <a:srcRect l="17008" b="8622"/>
          <a:stretch>
            <a:fillRect/>
          </a:stretch>
        </p:blipFill>
        <p:spPr>
          <a:xfrm>
            <a:off x="2" y="1988841"/>
            <a:ext cx="7908545" cy="4869160"/>
          </a:xfrm>
          <a:prstGeom prst="rect">
            <a:avLst/>
          </a:prstGeom>
        </p:spPr>
      </p:pic>
      <p:sp>
        <p:nvSpPr>
          <p:cNvPr id="8" name="Obdélník 7"/>
          <p:cNvSpPr>
            <a:spLocks noChangeAspect="1"/>
          </p:cNvSpPr>
          <p:nvPr/>
        </p:nvSpPr>
        <p:spPr>
          <a:xfrm>
            <a:off x="0" y="1"/>
            <a:ext cx="9144000" cy="260648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0" y="260649"/>
            <a:ext cx="9144000" cy="144016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mr.cz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ruktur&#225;lni-fondy.cz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mr.cz/Kohezni-politika-EU/Navrhy-novych-narizeni-kohezni-politiky-pro-obdobi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odnadpis 1"/>
          <p:cNvSpPr>
            <a:spLocks noGrp="1"/>
          </p:cNvSpPr>
          <p:nvPr>
            <p:ph type="subTitle" idx="1"/>
          </p:nvPr>
        </p:nvSpPr>
        <p:spPr bwMode="auto">
          <a:xfrm>
            <a:off x="1403648" y="4581128"/>
            <a:ext cx="7489825" cy="18002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609600" indent="-609600" defTabSz="1300163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</a:pPr>
            <a:r>
              <a:rPr lang="cs-CZ" sz="2200" b="1" dirty="0" smtClean="0">
                <a:latin typeface="Arial" charset="0"/>
                <a:cs typeface="Arial" charset="0"/>
                <a:sym typeface="Arial" charset="0"/>
              </a:rPr>
              <a:t>JUDr. Olga Letáčková </a:t>
            </a:r>
          </a:p>
          <a:p>
            <a:pPr marL="609600" indent="-609600" defTabSz="1300163">
              <a:lnSpc>
                <a:spcPct val="90000"/>
              </a:lnSpc>
              <a:spcBef>
                <a:spcPts val="400"/>
              </a:spcBef>
            </a:pPr>
            <a:r>
              <a:rPr lang="cs-CZ" sz="2200" dirty="0" smtClean="0">
                <a:latin typeface="Arial" charset="0"/>
                <a:cs typeface="Arial" charset="0"/>
                <a:sym typeface="Arial" charset="0"/>
              </a:rPr>
              <a:t>vrchní ředitelka sekce NOK</a:t>
            </a:r>
          </a:p>
          <a:p>
            <a:pPr marL="609600" indent="-609600" defTabSz="1300163">
              <a:lnSpc>
                <a:spcPct val="90000"/>
              </a:lnSpc>
              <a:spcBef>
                <a:spcPts val="400"/>
              </a:spcBef>
            </a:pPr>
            <a:r>
              <a:rPr lang="cs-CZ" sz="2200" i="1" dirty="0" smtClean="0">
                <a:latin typeface="Arial" charset="0"/>
                <a:cs typeface="Arial" charset="0"/>
              </a:rPr>
              <a:t>Inovační potenciál ČR, Praha, 5. září 2012</a:t>
            </a:r>
          </a:p>
        </p:txBody>
      </p:sp>
      <p:sp>
        <p:nvSpPr>
          <p:cNvPr id="10243" name="Nadpis 2"/>
          <p:cNvSpPr>
            <a:spLocks noGrp="1"/>
          </p:cNvSpPr>
          <p:nvPr>
            <p:ph type="title"/>
          </p:nvPr>
        </p:nvSpPr>
        <p:spPr bwMode="auto">
          <a:xfrm>
            <a:off x="1403350" y="1989138"/>
            <a:ext cx="7283450" cy="18716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Podpora inovací v rámci kohezní politiky</a:t>
            </a:r>
            <a:br>
              <a:rPr lang="cs-CZ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endParaRPr lang="en-US" sz="40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4294967295"/>
          </p:nvPr>
        </p:nvGraphicFramePr>
        <p:xfrm>
          <a:off x="256853" y="1791618"/>
          <a:ext cx="8363520" cy="4536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8067" name="Nadpis 2"/>
          <p:cNvSpPr txBox="1">
            <a:spLocks/>
          </p:cNvSpPr>
          <p:nvPr/>
        </p:nvSpPr>
        <p:spPr bwMode="auto">
          <a:xfrm>
            <a:off x="2555875" y="476250"/>
            <a:ext cx="62642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Faktory efektivního systému implementace a administrace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sah 1"/>
          <p:cNvSpPr>
            <a:spLocks noGrp="1"/>
          </p:cNvSpPr>
          <p:nvPr>
            <p:ph idx="4294967295"/>
          </p:nvPr>
        </p:nvSpPr>
        <p:spPr bwMode="auto">
          <a:xfrm>
            <a:off x="467544" y="1484784"/>
            <a:ext cx="8208912" cy="468014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lvl="1" indent="-342900">
              <a:lnSpc>
                <a:spcPct val="70000"/>
              </a:lnSpc>
              <a:spcBef>
                <a:spcPts val="475"/>
              </a:spcBef>
              <a:buFontTx/>
              <a:buNone/>
            </a:pPr>
            <a:endParaRPr lang="cs-CZ" sz="2000" dirty="0" smtClean="0">
              <a:solidFill>
                <a:srgbClr val="000099"/>
              </a:solidFill>
              <a:cs typeface="Arial" charset="0"/>
            </a:endParaRPr>
          </a:p>
          <a:p>
            <a:pPr marL="342900" lvl="1" indent="-342900">
              <a:lnSpc>
                <a:spcPct val="70000"/>
              </a:lnSpc>
              <a:spcBef>
                <a:spcPts val="475"/>
              </a:spcBef>
              <a:spcAft>
                <a:spcPts val="1000"/>
              </a:spcAft>
              <a:buFontTx/>
              <a:buNone/>
            </a:pPr>
            <a:r>
              <a:rPr lang="cs-CZ" sz="2200" b="1" u="sng" dirty="0" smtClean="0">
                <a:solidFill>
                  <a:srgbClr val="000099"/>
                </a:solidFill>
                <a:cs typeface="Arial" charset="0"/>
              </a:rPr>
              <a:t>Předpoklady :</a:t>
            </a:r>
            <a:endParaRPr lang="cs-CZ" sz="2200" b="1" dirty="0" smtClean="0">
              <a:solidFill>
                <a:srgbClr val="000099"/>
              </a:solidFill>
              <a:cs typeface="Arial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475"/>
              </a:spcBef>
              <a:buClr>
                <a:srgbClr val="FF0000"/>
              </a:buClr>
              <a:buFontTx/>
              <a:buChar char="•"/>
            </a:pPr>
            <a:r>
              <a:rPr lang="cs-CZ" sz="2000" dirty="0" smtClean="0">
                <a:solidFill>
                  <a:srgbClr val="000099"/>
                </a:solidFill>
                <a:cs typeface="Arial" charset="0"/>
              </a:rPr>
              <a:t>Jasně vymezená implementační struktura </a:t>
            </a:r>
          </a:p>
          <a:p>
            <a:pPr marL="342900" lvl="1" indent="-342900">
              <a:lnSpc>
                <a:spcPct val="120000"/>
              </a:lnSpc>
              <a:spcBef>
                <a:spcPts val="475"/>
              </a:spcBef>
              <a:buClr>
                <a:srgbClr val="FF0000"/>
              </a:buClr>
              <a:buFontTx/>
              <a:buChar char="•"/>
            </a:pPr>
            <a:r>
              <a:rPr lang="cs-CZ" sz="2000" dirty="0" smtClean="0">
                <a:solidFill>
                  <a:srgbClr val="000099"/>
                </a:solidFill>
                <a:cs typeface="Arial" charset="0"/>
              </a:rPr>
              <a:t>Dostatečné kompetence a svrchovanost centrálních institucí</a:t>
            </a:r>
            <a:br>
              <a:rPr lang="cs-CZ" sz="2000" dirty="0" smtClean="0">
                <a:solidFill>
                  <a:srgbClr val="000099"/>
                </a:solidFill>
                <a:cs typeface="Arial" charset="0"/>
              </a:rPr>
            </a:br>
            <a:r>
              <a:rPr lang="cs-CZ" sz="2000" dirty="0" smtClean="0">
                <a:solidFill>
                  <a:srgbClr val="000099"/>
                </a:solidFill>
                <a:cs typeface="Arial" charset="0"/>
              </a:rPr>
              <a:t>v rámci nastavování metodického prostředí</a:t>
            </a:r>
          </a:p>
          <a:p>
            <a:pPr marL="342900" lvl="1" indent="-342900">
              <a:lnSpc>
                <a:spcPct val="120000"/>
              </a:lnSpc>
              <a:spcBef>
                <a:spcPts val="475"/>
              </a:spcBef>
              <a:buClr>
                <a:srgbClr val="FF0000"/>
              </a:buClr>
              <a:buFontTx/>
              <a:buChar char="•"/>
            </a:pPr>
            <a:r>
              <a:rPr lang="cs-CZ" sz="2000" dirty="0" smtClean="0">
                <a:solidFill>
                  <a:srgbClr val="000099"/>
                </a:solidFill>
                <a:cs typeface="Arial" charset="0"/>
              </a:rPr>
              <a:t>Funkční monitorovací systém – plná elektronizace všech procesů</a:t>
            </a:r>
          </a:p>
          <a:p>
            <a:pPr marL="342900" lvl="1" indent="-342900">
              <a:lnSpc>
                <a:spcPct val="120000"/>
              </a:lnSpc>
              <a:spcBef>
                <a:spcPts val="475"/>
              </a:spcBef>
              <a:buClr>
                <a:srgbClr val="FF0000"/>
              </a:buClr>
              <a:buFontTx/>
              <a:buChar char="•"/>
            </a:pPr>
            <a:r>
              <a:rPr lang="cs-CZ" sz="2000" dirty="0" smtClean="0">
                <a:solidFill>
                  <a:srgbClr val="000099"/>
                </a:solidFill>
                <a:cs typeface="Arial" charset="0"/>
              </a:rPr>
              <a:t>Kompetentní a stabilní administrativní kapacita</a:t>
            </a:r>
          </a:p>
          <a:p>
            <a:pPr marL="342900" lvl="1" indent="-342900">
              <a:lnSpc>
                <a:spcPct val="120000"/>
              </a:lnSpc>
              <a:spcBef>
                <a:spcPts val="475"/>
              </a:spcBef>
              <a:buClr>
                <a:srgbClr val="FF0000"/>
              </a:buClr>
              <a:buFontTx/>
              <a:buChar char="•"/>
            </a:pPr>
            <a:r>
              <a:rPr lang="cs-CZ" sz="2000" dirty="0" smtClean="0">
                <a:solidFill>
                  <a:srgbClr val="000099"/>
                </a:solidFill>
                <a:cs typeface="Arial" charset="0"/>
              </a:rPr>
              <a:t>Závaznost metodického prostředí i ve vztahu k horizontálním institucím (NOK, PCO, AO) </a:t>
            </a:r>
          </a:p>
          <a:p>
            <a:pPr marL="342900" lvl="1" indent="-342900">
              <a:lnSpc>
                <a:spcPct val="120000"/>
              </a:lnSpc>
              <a:spcBef>
                <a:spcPts val="475"/>
              </a:spcBef>
              <a:buClr>
                <a:srgbClr val="FF0000"/>
              </a:buClr>
              <a:buFontTx/>
              <a:buChar char="•"/>
            </a:pPr>
            <a:r>
              <a:rPr lang="cs-CZ" sz="2000" dirty="0" smtClean="0">
                <a:solidFill>
                  <a:srgbClr val="000099"/>
                </a:solidFill>
                <a:cs typeface="Arial" charset="0"/>
              </a:rPr>
              <a:t>Vymahatelnost nastavených pravidel</a:t>
            </a:r>
          </a:p>
          <a:p>
            <a:pPr marL="342900" lvl="1" indent="-342900">
              <a:lnSpc>
                <a:spcPct val="120000"/>
              </a:lnSpc>
              <a:spcBef>
                <a:spcPts val="475"/>
              </a:spcBef>
              <a:buClr>
                <a:srgbClr val="FF0000"/>
              </a:buClr>
              <a:buFontTx/>
              <a:buChar char="•"/>
            </a:pPr>
            <a:r>
              <a:rPr lang="cs-CZ" sz="2000" dirty="0" smtClean="0">
                <a:solidFill>
                  <a:srgbClr val="000099"/>
                </a:solidFill>
                <a:cs typeface="Arial" charset="0"/>
              </a:rPr>
              <a:t>Postupné odstraňování legislativních bariér</a:t>
            </a:r>
          </a:p>
          <a:p>
            <a:pPr>
              <a:lnSpc>
                <a:spcPct val="90000"/>
              </a:lnSpc>
              <a:spcBef>
                <a:spcPts val="675"/>
              </a:spcBef>
              <a:buFontTx/>
              <a:buNone/>
            </a:pPr>
            <a:endParaRPr lang="cs-CZ" sz="2000" b="1" dirty="0" smtClean="0">
              <a:solidFill>
                <a:srgbClr val="6CBCC2"/>
              </a:solidFill>
              <a:cs typeface="Arial" charset="0"/>
            </a:endParaRPr>
          </a:p>
        </p:txBody>
      </p:sp>
      <p:sp>
        <p:nvSpPr>
          <p:cNvPr id="35842" name="Nadpis 2"/>
          <p:cNvSpPr>
            <a:spLocks noGrp="1"/>
          </p:cNvSpPr>
          <p:nvPr>
            <p:ph type="title" idx="4294967295"/>
          </p:nvPr>
        </p:nvSpPr>
        <p:spPr bwMode="auto">
          <a:xfrm>
            <a:off x="2555875" y="620713"/>
            <a:ext cx="6264275" cy="6477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cs-CZ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Jednotné metodické prostředí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sah 8"/>
          <p:cNvSpPr>
            <a:spLocks noGrp="1"/>
          </p:cNvSpPr>
          <p:nvPr>
            <p:ph idx="1"/>
          </p:nvPr>
        </p:nvSpPr>
        <p:spPr bwMode="auto">
          <a:xfrm>
            <a:off x="1258888" y="1844675"/>
            <a:ext cx="6049962" cy="29527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algn="ctr">
              <a:lnSpc>
                <a:spcPct val="80000"/>
              </a:lnSpc>
            </a:pPr>
            <a:endParaRPr lang="cs-CZ" sz="2500" b="1" dirty="0" smtClean="0"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</a:pPr>
            <a:r>
              <a:rPr lang="cs-CZ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Děkuji za pozornost</a:t>
            </a:r>
          </a:p>
          <a:p>
            <a:pPr algn="ctr">
              <a:lnSpc>
                <a:spcPct val="80000"/>
              </a:lnSpc>
            </a:pPr>
            <a:endParaRPr lang="cs-CZ" sz="32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</a:pPr>
            <a:r>
              <a:rPr lang="cs-CZ" sz="1600" b="1" dirty="0" err="1" smtClean="0">
                <a:solidFill>
                  <a:srgbClr val="000099"/>
                </a:solidFill>
                <a:latin typeface="Arial" charset="0"/>
                <a:cs typeface="Arial" charset="0"/>
              </a:rPr>
              <a:t>Olga.Letackova</a:t>
            </a:r>
            <a:r>
              <a:rPr lang="cs-CZ" sz="16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@</a:t>
            </a:r>
            <a:r>
              <a:rPr lang="cs-CZ" sz="1600" b="1" dirty="0" err="1" smtClean="0">
                <a:solidFill>
                  <a:srgbClr val="000099"/>
                </a:solidFill>
                <a:latin typeface="Arial" charset="0"/>
                <a:cs typeface="Arial" charset="0"/>
              </a:rPr>
              <a:t>mmr.cz</a:t>
            </a:r>
            <a:r>
              <a:rPr lang="cs-CZ" sz="16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cs-CZ" sz="1600" b="1" dirty="0" smtClean="0">
                <a:latin typeface="Arial" charset="0"/>
                <a:cs typeface="Arial" charset="0"/>
                <a:hlinkClick r:id="rId3"/>
              </a:rPr>
              <a:t>www.</a:t>
            </a:r>
            <a:r>
              <a:rPr lang="cs-CZ" sz="1600" b="1" dirty="0" err="1" smtClean="0">
                <a:latin typeface="Arial" charset="0"/>
                <a:cs typeface="Arial" charset="0"/>
                <a:hlinkClick r:id="rId3"/>
              </a:rPr>
              <a:t>mmr.cz</a:t>
            </a:r>
            <a:endParaRPr lang="cs-CZ" sz="1600" b="1" dirty="0" smtClean="0"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</a:pPr>
            <a:r>
              <a:rPr lang="cs-CZ" sz="1600" b="1" dirty="0" smtClean="0">
                <a:latin typeface="Arial" charset="0"/>
                <a:cs typeface="Arial" charset="0"/>
                <a:hlinkClick r:id="rId4"/>
              </a:rPr>
              <a:t>www.</a:t>
            </a:r>
            <a:r>
              <a:rPr lang="cs-CZ" sz="1600" b="1" dirty="0" err="1" smtClean="0">
                <a:latin typeface="Arial" charset="0"/>
                <a:cs typeface="Arial" charset="0"/>
                <a:hlinkClick r:id="rId4"/>
              </a:rPr>
              <a:t>strukturálni</a:t>
            </a:r>
            <a:r>
              <a:rPr lang="cs-CZ" sz="1600" b="1" dirty="0" smtClean="0">
                <a:latin typeface="Arial" charset="0"/>
                <a:cs typeface="Arial" charset="0"/>
                <a:hlinkClick r:id="rId4"/>
              </a:rPr>
              <a:t>-fondy.</a:t>
            </a:r>
            <a:r>
              <a:rPr lang="cs-CZ" sz="1600" b="1" dirty="0" err="1" smtClean="0">
                <a:latin typeface="Arial" charset="0"/>
                <a:cs typeface="Arial" charset="0"/>
                <a:hlinkClick r:id="rId4"/>
              </a:rPr>
              <a:t>cz</a:t>
            </a:r>
            <a:endParaRPr lang="cs-CZ" sz="1600" b="1" dirty="0" smtClean="0">
              <a:latin typeface="Arial" charset="0"/>
              <a:cs typeface="Arial" charset="0"/>
            </a:endParaRPr>
          </a:p>
          <a:p>
            <a:pPr algn="ctr">
              <a:lnSpc>
                <a:spcPct val="80000"/>
              </a:lnSpc>
            </a:pPr>
            <a:endParaRPr lang="en-GB" sz="1600" b="1" dirty="0" smtClean="0">
              <a:latin typeface="Arial" charset="0"/>
              <a:cs typeface="Arial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79388" y="5661025"/>
            <a:ext cx="82962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588" indent="-1588">
              <a:spcBef>
                <a:spcPct val="20000"/>
              </a:spcBef>
            </a:pPr>
            <a:endParaRPr lang="cs-CZ" sz="120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55776" y="466412"/>
            <a:ext cx="6552728" cy="730340"/>
          </a:xfrm>
        </p:spPr>
        <p:txBody>
          <a:bodyPr/>
          <a:lstStyle/>
          <a:p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Podpora inovací v programovém období 2007–2013</a:t>
            </a:r>
            <a:endParaRPr lang="cs-CZ" dirty="0"/>
          </a:p>
        </p:txBody>
      </p:sp>
      <p:sp>
        <p:nvSpPr>
          <p:cNvPr id="6" name="Zástupný symbol pro obsah 1"/>
          <p:cNvSpPr>
            <a:spLocks noGrp="1"/>
          </p:cNvSpPr>
          <p:nvPr>
            <p:ph idx="1"/>
          </p:nvPr>
        </p:nvSpPr>
        <p:spPr bwMode="auto">
          <a:xfrm>
            <a:off x="395288" y="1628800"/>
            <a:ext cx="8291512" cy="468052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457200" indent="-457200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srgbClr val="000099"/>
                </a:solidFill>
              </a:rPr>
              <a:t>OP Podnikání a inovace </a:t>
            </a:r>
            <a:r>
              <a:rPr lang="cs-CZ" sz="2400" dirty="0" smtClean="0">
                <a:solidFill>
                  <a:srgbClr val="000099"/>
                </a:solidFill>
              </a:rPr>
              <a:t>(prioritní osa „Inovace“)</a:t>
            </a:r>
            <a:endParaRPr lang="cs-CZ" sz="2400" b="1" dirty="0" smtClean="0">
              <a:solidFill>
                <a:srgbClr val="000099"/>
              </a:solidFill>
            </a:endParaRPr>
          </a:p>
          <a:p>
            <a:pPr marL="857250" lvl="2" indent="-320675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cs-CZ" sz="18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Alokace na prioritní osu: </a:t>
            </a:r>
            <a:r>
              <a:rPr lang="cs-CZ" sz="18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23,2 mld. Kč</a:t>
            </a:r>
          </a:p>
          <a:p>
            <a:pPr lvl="2"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–"/>
              <a:defRPr/>
            </a:pPr>
            <a:r>
              <a:rPr lang="cs-CZ" sz="15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90,4 % alokace v projektech s vydaným Rozhodnutím</a:t>
            </a:r>
          </a:p>
          <a:p>
            <a:pPr lvl="2"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–"/>
              <a:defRPr/>
            </a:pPr>
            <a:r>
              <a:rPr lang="cs-CZ" sz="15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29,6 % alokace proplaceno </a:t>
            </a:r>
          </a:p>
          <a:p>
            <a:pPr marL="457200" indent="-457200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cs-CZ" sz="24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OP Výzkum a vývoj pro inovace</a:t>
            </a:r>
          </a:p>
          <a:p>
            <a:pPr marL="857250" lvl="2" indent="-320675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cs-CZ" sz="18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Alokace na OP: </a:t>
            </a:r>
            <a:r>
              <a:rPr lang="cs-CZ" sz="18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61,5 mld. Kč</a:t>
            </a:r>
          </a:p>
          <a:p>
            <a:pPr lvl="2"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–"/>
              <a:defRPr/>
            </a:pPr>
            <a:r>
              <a:rPr lang="cs-CZ" sz="15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91,5 % alokace v projektech s vydaným Rozhodnutím</a:t>
            </a:r>
          </a:p>
          <a:p>
            <a:pPr lvl="2"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–"/>
              <a:defRPr/>
            </a:pPr>
            <a:r>
              <a:rPr lang="cs-CZ" sz="15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27,8 % alokace proplaceno </a:t>
            </a:r>
          </a:p>
          <a:p>
            <a:pPr marL="457200" indent="-457200">
              <a:spcAft>
                <a:spcPts val="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cs-CZ" sz="24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Cílem podpory je:</a:t>
            </a:r>
          </a:p>
          <a:p>
            <a:pPr marL="1200150" lvl="1" indent="-457200">
              <a:buClr>
                <a:srgbClr val="FF0000"/>
              </a:buClr>
              <a:buFont typeface="Arial" pitchFamily="34" charset="0"/>
              <a:buChar char="–"/>
              <a:defRPr/>
            </a:pPr>
            <a:r>
              <a:rPr lang="cs-CZ" sz="20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stimulovat inovační aktivity zejména u MSP</a:t>
            </a:r>
          </a:p>
          <a:p>
            <a:pPr marL="1200150" lvl="1" indent="-457200">
              <a:buClr>
                <a:srgbClr val="FF0000"/>
              </a:buClr>
              <a:buFont typeface="Arial" pitchFamily="34" charset="0"/>
              <a:buChar char="–"/>
              <a:defRPr/>
            </a:pPr>
            <a:r>
              <a:rPr lang="cs-CZ" sz="20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zlepšit finanční stabilitu podniků realizujících inovace výrobků, technologií a služeb</a:t>
            </a:r>
          </a:p>
          <a:p>
            <a:pPr marL="1200150" lvl="1" indent="-457200">
              <a:buClr>
                <a:srgbClr val="FF0000"/>
              </a:buClr>
              <a:buFont typeface="Arial" pitchFamily="34" charset="0"/>
              <a:buChar char="–"/>
              <a:defRPr/>
            </a:pPr>
            <a:r>
              <a:rPr lang="cs-CZ" sz="20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zlepšit podmínky pro transfer výsledků VaV do praxe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obsah 1"/>
          <p:cNvSpPr>
            <a:spLocks noGrp="1"/>
          </p:cNvSpPr>
          <p:nvPr>
            <p:ph idx="1"/>
          </p:nvPr>
        </p:nvSpPr>
        <p:spPr bwMode="auto">
          <a:xfrm>
            <a:off x="395288" y="1701825"/>
            <a:ext cx="8291512" cy="4535487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54013" indent="-354013"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200" dirty="0" smtClean="0">
                <a:solidFill>
                  <a:srgbClr val="000099"/>
                </a:solidFill>
              </a:rPr>
              <a:t>Intervence politiky soudržnosti musí přispívat k plnění cílů </a:t>
            </a:r>
            <a:r>
              <a:rPr lang="cs-CZ" sz="2200" b="1" dirty="0" smtClean="0">
                <a:solidFill>
                  <a:srgbClr val="000099"/>
                </a:solidFill>
              </a:rPr>
              <a:t>strategie Evropa 2020</a:t>
            </a:r>
            <a:r>
              <a:rPr lang="cs-CZ" sz="2200" dirty="0" smtClean="0">
                <a:solidFill>
                  <a:srgbClr val="000099"/>
                </a:solidFill>
              </a:rPr>
              <a:t>.</a:t>
            </a:r>
          </a:p>
          <a:p>
            <a:pPr marL="354013" indent="-354013"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200" dirty="0" smtClean="0">
                <a:solidFill>
                  <a:srgbClr val="000099"/>
                </a:solidFill>
              </a:rPr>
              <a:t>Nástroj EK pro zefektivnění čerpání – </a:t>
            </a:r>
            <a:r>
              <a:rPr lang="cs-CZ" sz="2200" b="1" dirty="0" smtClean="0">
                <a:solidFill>
                  <a:srgbClr val="000099"/>
                </a:solidFill>
              </a:rPr>
              <a:t>ex-ante </a:t>
            </a:r>
            <a:r>
              <a:rPr lang="cs-CZ" sz="2200" b="1" dirty="0" err="1" smtClean="0">
                <a:solidFill>
                  <a:srgbClr val="000099"/>
                </a:solidFill>
              </a:rPr>
              <a:t>kondicionality</a:t>
            </a:r>
            <a:r>
              <a:rPr lang="cs-CZ" sz="2200" dirty="0" smtClean="0">
                <a:solidFill>
                  <a:srgbClr val="000099"/>
                </a:solidFill>
              </a:rPr>
              <a:t>. Při jejich nesplnění intervence nebude podpořena. </a:t>
            </a:r>
          </a:p>
          <a:p>
            <a:pPr marL="354013" indent="-354013"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200" dirty="0" smtClean="0">
                <a:solidFill>
                  <a:srgbClr val="000099"/>
                </a:solidFill>
              </a:rPr>
              <a:t>Intervence fondů SSR musí prokázat příspěvek k 11 tematickým cílům. </a:t>
            </a:r>
          </a:p>
          <a:p>
            <a:pPr marL="354013" indent="-354013"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200" dirty="0" smtClean="0">
                <a:solidFill>
                  <a:srgbClr val="000099"/>
                </a:solidFill>
              </a:rPr>
              <a:t>Princip </a:t>
            </a:r>
            <a:r>
              <a:rPr lang="cs-CZ" sz="2200" b="1" dirty="0" smtClean="0">
                <a:solidFill>
                  <a:srgbClr val="000099"/>
                </a:solidFill>
              </a:rPr>
              <a:t>tematické koncentrace</a:t>
            </a:r>
            <a:r>
              <a:rPr lang="cs-CZ" sz="2200" dirty="0" smtClean="0">
                <a:solidFill>
                  <a:srgbClr val="000099"/>
                </a:solidFill>
              </a:rPr>
              <a:t> – intervence musí být užšího a soustředěnějšího charakteru.</a:t>
            </a:r>
            <a:endParaRPr lang="cs-CZ" sz="2200" b="1" dirty="0" smtClean="0">
              <a:solidFill>
                <a:srgbClr val="000099"/>
              </a:solidFill>
            </a:endParaRPr>
          </a:p>
          <a:p>
            <a:pPr fontAlgn="auto">
              <a:spcAft>
                <a:spcPts val="1200"/>
              </a:spcAft>
              <a:buClr>
                <a:srgbClr val="FF0000"/>
              </a:buClr>
              <a:defRPr/>
            </a:pPr>
            <a:endParaRPr lang="cs-CZ" sz="2200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  <p:sp>
        <p:nvSpPr>
          <p:cNvPr id="6147" name="Nadpis 2"/>
          <p:cNvSpPr>
            <a:spLocks noGrp="1"/>
          </p:cNvSpPr>
          <p:nvPr>
            <p:ph type="title"/>
          </p:nvPr>
        </p:nvSpPr>
        <p:spPr bwMode="auto">
          <a:xfrm>
            <a:off x="2771800" y="571480"/>
            <a:ext cx="5643570" cy="5048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Nařízení EU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sah 1"/>
          <p:cNvSpPr>
            <a:spLocks noGrp="1"/>
          </p:cNvSpPr>
          <p:nvPr>
            <p:ph idx="4294967295"/>
          </p:nvPr>
        </p:nvSpPr>
        <p:spPr bwMode="auto">
          <a:xfrm>
            <a:off x="179388" y="1125538"/>
            <a:ext cx="8713787" cy="52562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lvl="1" indent="-342900">
              <a:lnSpc>
                <a:spcPct val="70000"/>
              </a:lnSpc>
              <a:spcBef>
                <a:spcPts val="475"/>
              </a:spcBef>
              <a:buFontTx/>
              <a:buNone/>
            </a:pPr>
            <a:endParaRPr lang="cs-CZ" sz="2000" dirty="0" smtClean="0">
              <a:solidFill>
                <a:srgbClr val="000099"/>
              </a:solidFill>
              <a:cs typeface="Arial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475"/>
              </a:spcBef>
              <a:buClr>
                <a:srgbClr val="FF0000"/>
              </a:buClr>
              <a:buNone/>
            </a:pPr>
            <a:endParaRPr lang="cs-CZ" sz="2300" dirty="0" smtClean="0">
              <a:solidFill>
                <a:srgbClr val="000099"/>
              </a:solidFill>
              <a:cs typeface="Arial" charset="0"/>
            </a:endParaRPr>
          </a:p>
          <a:p>
            <a:pPr>
              <a:lnSpc>
                <a:spcPct val="90000"/>
              </a:lnSpc>
              <a:spcBef>
                <a:spcPts val="675"/>
              </a:spcBef>
              <a:buFontTx/>
              <a:buNone/>
            </a:pPr>
            <a:endParaRPr lang="cs-CZ" sz="2200" b="1" dirty="0" smtClean="0">
              <a:solidFill>
                <a:srgbClr val="6CBCC2"/>
              </a:solidFill>
              <a:cs typeface="Arial" charset="0"/>
            </a:endParaRPr>
          </a:p>
        </p:txBody>
      </p:sp>
      <p:sp>
        <p:nvSpPr>
          <p:cNvPr id="35842" name="Nadpis 2"/>
          <p:cNvSpPr>
            <a:spLocks noGrp="1"/>
          </p:cNvSpPr>
          <p:nvPr>
            <p:ph type="title" idx="4294967295"/>
          </p:nvPr>
        </p:nvSpPr>
        <p:spPr bwMode="auto">
          <a:xfrm>
            <a:off x="2699792" y="548680"/>
            <a:ext cx="6264275" cy="6477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cs-CZ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Důraz na inovace a strategii Evropa 2020</a:t>
            </a:r>
          </a:p>
        </p:txBody>
      </p:sp>
      <p:sp>
        <p:nvSpPr>
          <p:cNvPr id="5" name="Obdélník 4"/>
          <p:cNvSpPr/>
          <p:nvPr/>
        </p:nvSpPr>
        <p:spPr>
          <a:xfrm>
            <a:off x="428596" y="1772816"/>
            <a:ext cx="8286808" cy="4462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2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cs-CZ" sz="2400" b="1" u="sng" dirty="0" smtClean="0">
                <a:solidFill>
                  <a:srgbClr val="000099"/>
                </a:solidFill>
                <a:cs typeface="Arial" charset="0"/>
              </a:rPr>
              <a:t>Programové období 2014+</a:t>
            </a:r>
            <a:endParaRPr lang="cs-CZ" u="sng" dirty="0" smtClean="0">
              <a:solidFill>
                <a:srgbClr val="000099"/>
              </a:solidFill>
              <a:cs typeface="Arial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475"/>
              </a:spcBef>
              <a:buClr>
                <a:srgbClr val="FF0000"/>
              </a:buClr>
              <a:buFontTx/>
              <a:buChar char="•"/>
            </a:pPr>
            <a:r>
              <a:rPr lang="cs-CZ" dirty="0" smtClean="0">
                <a:solidFill>
                  <a:srgbClr val="000099"/>
                </a:solidFill>
                <a:cs typeface="Arial" charset="0"/>
              </a:rPr>
              <a:t>Strategie Evropa 2020 – velký důraz na inteligentní a udržitelný růst</a:t>
            </a:r>
          </a:p>
          <a:p>
            <a:pPr marL="342900" lvl="1" indent="-342900">
              <a:lnSpc>
                <a:spcPct val="120000"/>
              </a:lnSpc>
              <a:spcBef>
                <a:spcPts val="475"/>
              </a:spcBef>
              <a:buClr>
                <a:srgbClr val="FF0000"/>
              </a:buClr>
              <a:buFontTx/>
              <a:buChar char="•"/>
            </a:pPr>
            <a:r>
              <a:rPr lang="cs-CZ" dirty="0" smtClean="0">
                <a:solidFill>
                  <a:srgbClr val="000099"/>
                </a:solidFill>
                <a:cs typeface="Arial" charset="0"/>
              </a:rPr>
              <a:t>Inovace a inovativní podnikání mají být motorem evropského růstu a konkurenceschopnosti</a:t>
            </a:r>
          </a:p>
          <a:p>
            <a:pPr marL="342900" lvl="1" indent="-342900">
              <a:lnSpc>
                <a:spcPct val="120000"/>
              </a:lnSpc>
              <a:spcBef>
                <a:spcPts val="475"/>
              </a:spcBef>
              <a:buClr>
                <a:srgbClr val="FF0000"/>
              </a:buClr>
              <a:buFontTx/>
              <a:buChar char="•"/>
            </a:pPr>
            <a:r>
              <a:rPr lang="cs-CZ" dirty="0" smtClean="0">
                <a:solidFill>
                  <a:srgbClr val="000099"/>
                </a:solidFill>
                <a:cs typeface="Arial" charset="0"/>
              </a:rPr>
              <a:t>S podporou inovací souvisí většina z jedenácti tematických cílů EK</a:t>
            </a:r>
          </a:p>
          <a:p>
            <a:pPr marL="342900" lvl="1" indent="-342900">
              <a:lnSpc>
                <a:spcPct val="120000"/>
              </a:lnSpc>
              <a:spcBef>
                <a:spcPts val="475"/>
              </a:spcBef>
              <a:buClr>
                <a:srgbClr val="FF0000"/>
              </a:buClr>
              <a:buFontTx/>
              <a:buChar char="•"/>
            </a:pPr>
            <a:r>
              <a:rPr lang="cs-CZ" dirty="0" smtClean="0">
                <a:solidFill>
                  <a:srgbClr val="000099"/>
                </a:solidFill>
                <a:cs typeface="Arial" charset="0"/>
              </a:rPr>
              <a:t>Předně potom cíle:</a:t>
            </a:r>
          </a:p>
          <a:p>
            <a:pPr marL="892175" lvl="1" indent="-263525">
              <a:lnSpc>
                <a:spcPct val="120000"/>
              </a:lnSpc>
              <a:spcBef>
                <a:spcPts val="475"/>
              </a:spcBef>
              <a:buClr>
                <a:srgbClr val="FF0000"/>
              </a:buClr>
            </a:pPr>
            <a:r>
              <a:rPr lang="cs-CZ" dirty="0" smtClean="0">
                <a:solidFill>
                  <a:srgbClr val="000099"/>
                </a:solidFill>
              </a:rPr>
              <a:t>1. Posílení výzkumu, technologického rozvoje a inovací (cíl týkající se výzkumu a vývoje) </a:t>
            </a:r>
          </a:p>
          <a:p>
            <a:pPr marL="892175" lvl="1" indent="-263525">
              <a:lnSpc>
                <a:spcPct val="120000"/>
              </a:lnSpc>
              <a:spcBef>
                <a:spcPts val="475"/>
              </a:spcBef>
              <a:buClr>
                <a:srgbClr val="FF0000"/>
              </a:buClr>
            </a:pPr>
            <a:r>
              <a:rPr lang="cs-CZ" dirty="0" smtClean="0">
                <a:solidFill>
                  <a:srgbClr val="000099"/>
                </a:solidFill>
              </a:rPr>
              <a:t>2. Zlepšení dostupnosti, využití a kvality informačních a komunikačních technologií (cíl týkající se širokopásmových sítí)</a:t>
            </a:r>
          </a:p>
          <a:p>
            <a:pPr marL="892175" lvl="1" indent="-263525">
              <a:lnSpc>
                <a:spcPct val="120000"/>
              </a:lnSpc>
              <a:spcBef>
                <a:spcPts val="475"/>
              </a:spcBef>
              <a:buClr>
                <a:srgbClr val="FF0000"/>
              </a:buClr>
            </a:pPr>
            <a:r>
              <a:rPr lang="cs-CZ" dirty="0" smtClean="0">
                <a:solidFill>
                  <a:srgbClr val="000099"/>
                </a:solidFill>
              </a:rPr>
              <a:t>3. Zvýšení konkurenceschopnosti malých a středních podniků (MSP)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obsah 1"/>
          <p:cNvSpPr>
            <a:spLocks noGrp="1"/>
          </p:cNvSpPr>
          <p:nvPr>
            <p:ph idx="1"/>
          </p:nvPr>
        </p:nvSpPr>
        <p:spPr bwMode="auto">
          <a:xfrm>
            <a:off x="395288" y="1556792"/>
            <a:ext cx="8569200" cy="4535487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54013" indent="-354013"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200" dirty="0" smtClean="0">
                <a:solidFill>
                  <a:srgbClr val="000099"/>
                </a:solidFill>
              </a:rPr>
              <a:t>Vyjednávání na úrovni EU probíhá paralelně s národní přípravou</a:t>
            </a:r>
          </a:p>
          <a:p>
            <a:pPr marL="354013" indent="-354013"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200" dirty="0" smtClean="0">
                <a:solidFill>
                  <a:srgbClr val="000099"/>
                </a:solidFill>
              </a:rPr>
              <a:t>MMR zastupuje ČR při vyjednávání s Evropskou komisí a na úrovni pracovní skupiny Rady EU </a:t>
            </a:r>
          </a:p>
          <a:p>
            <a:pPr marL="354013" indent="-354013"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200" dirty="0" smtClean="0">
                <a:solidFill>
                  <a:srgbClr val="000099"/>
                </a:solidFill>
              </a:rPr>
              <a:t>V první polovině roku 2012 dosáhlo Dánské předsednictví dohody nad </a:t>
            </a:r>
            <a:r>
              <a:rPr lang="cs-CZ" sz="2200" b="1" dirty="0" smtClean="0">
                <a:solidFill>
                  <a:srgbClr val="000099"/>
                </a:solidFill>
              </a:rPr>
              <a:t>kompromisním textem </a:t>
            </a:r>
            <a:r>
              <a:rPr lang="cs-CZ" sz="2200" dirty="0" smtClean="0">
                <a:solidFill>
                  <a:srgbClr val="000099"/>
                </a:solidFill>
              </a:rPr>
              <a:t>k obecnému nařízení </a:t>
            </a:r>
          </a:p>
          <a:p>
            <a:pPr marL="1085850" lvl="1" indent="-342900">
              <a:spcBef>
                <a:spcPts val="1000"/>
              </a:spcBef>
              <a:spcAft>
                <a:spcPts val="1000"/>
              </a:spcAft>
              <a:buClr>
                <a:srgbClr val="FF0000"/>
              </a:buClr>
              <a:buFont typeface="Arial" pitchFamily="34" charset="0"/>
              <a:buChar char="–"/>
            </a:pPr>
            <a:r>
              <a:rPr lang="cs-CZ" sz="1900" dirty="0" smtClean="0">
                <a:solidFill>
                  <a:srgbClr val="000099"/>
                </a:solidFill>
              </a:rPr>
              <a:t>Úspěch členských států v jednání s EK: dosažení zjednodušení administrativních nákladů, jednoduší systém řízení intervencí, flexibilnější tematická koncentrace, flexibilnější nastavení struktury OP</a:t>
            </a:r>
          </a:p>
          <a:p>
            <a:pPr marL="1085850" lvl="1" indent="-342900">
              <a:spcBef>
                <a:spcPts val="1000"/>
              </a:spcBef>
              <a:spcAft>
                <a:spcPts val="1000"/>
              </a:spcAft>
              <a:buClr>
                <a:srgbClr val="FF0000"/>
              </a:buClr>
              <a:buFont typeface="Arial" pitchFamily="34" charset="0"/>
              <a:buChar char="–"/>
            </a:pPr>
            <a:r>
              <a:rPr lang="cs-CZ" sz="1900" dirty="0" smtClean="0">
                <a:solidFill>
                  <a:srgbClr val="000099"/>
                </a:solidFill>
              </a:rPr>
              <a:t>Kompromisní text dostupný na stránkách MMR: </a:t>
            </a:r>
            <a:r>
              <a:rPr lang="cs-CZ" sz="1900" dirty="0" smtClean="0">
                <a:solidFill>
                  <a:srgbClr val="000099"/>
                </a:solidFill>
                <a:hlinkClick r:id="rId3"/>
              </a:rPr>
              <a:t>http://www.</a:t>
            </a:r>
            <a:r>
              <a:rPr lang="cs-CZ" sz="1900" dirty="0" err="1" smtClean="0">
                <a:solidFill>
                  <a:srgbClr val="000099"/>
                </a:solidFill>
                <a:hlinkClick r:id="rId3"/>
              </a:rPr>
              <a:t>mmr.cz</a:t>
            </a:r>
            <a:r>
              <a:rPr lang="cs-CZ" sz="1900" dirty="0" smtClean="0">
                <a:solidFill>
                  <a:srgbClr val="000099"/>
                </a:solidFill>
                <a:hlinkClick r:id="rId3"/>
              </a:rPr>
              <a:t>/</a:t>
            </a:r>
            <a:r>
              <a:rPr lang="cs-CZ" sz="1900" dirty="0" err="1" smtClean="0">
                <a:solidFill>
                  <a:srgbClr val="000099"/>
                </a:solidFill>
                <a:hlinkClick r:id="rId3"/>
              </a:rPr>
              <a:t>Kohezni</a:t>
            </a:r>
            <a:r>
              <a:rPr lang="cs-CZ" sz="1900" dirty="0" smtClean="0">
                <a:solidFill>
                  <a:srgbClr val="000099"/>
                </a:solidFill>
                <a:hlinkClick r:id="rId3"/>
              </a:rPr>
              <a:t>-politika-EU/</a:t>
            </a:r>
            <a:r>
              <a:rPr lang="cs-CZ" sz="1900" dirty="0" err="1" smtClean="0">
                <a:solidFill>
                  <a:srgbClr val="000099"/>
                </a:solidFill>
                <a:hlinkClick r:id="rId3"/>
              </a:rPr>
              <a:t>Navrhy</a:t>
            </a:r>
            <a:r>
              <a:rPr lang="cs-CZ" sz="1900" dirty="0" smtClean="0">
                <a:solidFill>
                  <a:srgbClr val="000099"/>
                </a:solidFill>
                <a:hlinkClick r:id="rId3"/>
              </a:rPr>
              <a:t>-</a:t>
            </a:r>
            <a:r>
              <a:rPr lang="cs-CZ" sz="1900" dirty="0" err="1" smtClean="0">
                <a:solidFill>
                  <a:srgbClr val="000099"/>
                </a:solidFill>
                <a:hlinkClick r:id="rId3"/>
              </a:rPr>
              <a:t>novych</a:t>
            </a:r>
            <a:r>
              <a:rPr lang="cs-CZ" sz="1900" dirty="0" smtClean="0">
                <a:solidFill>
                  <a:srgbClr val="000099"/>
                </a:solidFill>
                <a:hlinkClick r:id="rId3"/>
              </a:rPr>
              <a:t>-</a:t>
            </a:r>
            <a:r>
              <a:rPr lang="cs-CZ" sz="1900" dirty="0" err="1" smtClean="0">
                <a:solidFill>
                  <a:srgbClr val="000099"/>
                </a:solidFill>
                <a:hlinkClick r:id="rId3"/>
              </a:rPr>
              <a:t>narizeni</a:t>
            </a:r>
            <a:r>
              <a:rPr lang="cs-CZ" sz="1900" dirty="0" smtClean="0">
                <a:solidFill>
                  <a:srgbClr val="000099"/>
                </a:solidFill>
                <a:hlinkClick r:id="rId3"/>
              </a:rPr>
              <a:t>-</a:t>
            </a:r>
            <a:r>
              <a:rPr lang="cs-CZ" sz="1900" dirty="0" err="1" smtClean="0">
                <a:solidFill>
                  <a:srgbClr val="000099"/>
                </a:solidFill>
                <a:hlinkClick r:id="rId3"/>
              </a:rPr>
              <a:t>kohezni</a:t>
            </a:r>
            <a:r>
              <a:rPr lang="cs-CZ" sz="1900" dirty="0" smtClean="0">
                <a:solidFill>
                  <a:srgbClr val="000099"/>
                </a:solidFill>
                <a:hlinkClick r:id="rId3"/>
              </a:rPr>
              <a:t>-politiky-pro-</a:t>
            </a:r>
            <a:r>
              <a:rPr lang="cs-CZ" sz="1900" dirty="0" err="1" smtClean="0">
                <a:solidFill>
                  <a:srgbClr val="000099"/>
                </a:solidFill>
                <a:hlinkClick r:id="rId3"/>
              </a:rPr>
              <a:t>obdobi</a:t>
            </a:r>
            <a:r>
              <a:rPr lang="cs-CZ" sz="1900" dirty="0" smtClean="0">
                <a:solidFill>
                  <a:srgbClr val="000099"/>
                </a:solidFill>
              </a:rPr>
              <a:t> </a:t>
            </a:r>
            <a:endParaRPr lang="cs-CZ" sz="1900" b="1" dirty="0" smtClean="0">
              <a:solidFill>
                <a:srgbClr val="000099"/>
              </a:solidFill>
            </a:endParaRPr>
          </a:p>
        </p:txBody>
      </p:sp>
      <p:sp>
        <p:nvSpPr>
          <p:cNvPr id="6147" name="Nadpis 2"/>
          <p:cNvSpPr>
            <a:spLocks noGrp="1"/>
          </p:cNvSpPr>
          <p:nvPr>
            <p:ph type="title"/>
          </p:nvPr>
        </p:nvSpPr>
        <p:spPr bwMode="auto">
          <a:xfrm>
            <a:off x="2771800" y="571480"/>
            <a:ext cx="5643570" cy="5048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Vyjednávání na úrovni EU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obsah 1"/>
          <p:cNvSpPr>
            <a:spLocks noGrp="1"/>
          </p:cNvSpPr>
          <p:nvPr>
            <p:ph idx="1"/>
          </p:nvPr>
        </p:nvSpPr>
        <p:spPr bwMode="auto">
          <a:xfrm>
            <a:off x="395288" y="1556792"/>
            <a:ext cx="8291512" cy="475193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fontAlgn="auto">
              <a:buClr>
                <a:srgbClr val="FF0000"/>
              </a:buClr>
              <a:defRPr/>
            </a:pPr>
            <a:r>
              <a:rPr lang="cs-CZ" sz="24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Důvody odlišného nastavení budoucího období:</a:t>
            </a:r>
          </a:p>
          <a:p>
            <a:pPr lvl="1">
              <a:buClr>
                <a:srgbClr val="FF0000"/>
              </a:buClr>
              <a:buFontTx/>
              <a:buChar char="•"/>
              <a:defRPr/>
            </a:pPr>
            <a:r>
              <a:rPr lang="cs-CZ" sz="20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Prostředky. </a:t>
            </a:r>
          </a:p>
          <a:p>
            <a:pPr lvl="1">
              <a:buClr>
                <a:srgbClr val="FF0000"/>
              </a:buClr>
              <a:buFontTx/>
              <a:buChar char="•"/>
              <a:defRPr/>
            </a:pPr>
            <a:r>
              <a:rPr lang="cs-CZ" sz="20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EU priority. </a:t>
            </a:r>
          </a:p>
          <a:p>
            <a:pPr lvl="1">
              <a:buClr>
                <a:srgbClr val="FF0000"/>
              </a:buClr>
              <a:buFontTx/>
              <a:buChar char="•"/>
              <a:defRPr/>
            </a:pPr>
            <a:r>
              <a:rPr lang="cs-CZ" sz="20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Tematická koncentrace.</a:t>
            </a:r>
          </a:p>
          <a:p>
            <a:pPr lvl="1">
              <a:buClr>
                <a:srgbClr val="FF0000"/>
              </a:buClr>
              <a:buFontTx/>
              <a:buChar char="•"/>
              <a:defRPr/>
            </a:pPr>
            <a:r>
              <a:rPr lang="cs-CZ" sz="20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Zkušenosti – široká strategie, složitý systém.</a:t>
            </a:r>
          </a:p>
          <a:p>
            <a:pPr lvl="1">
              <a:buClr>
                <a:srgbClr val="FF0000"/>
              </a:buClr>
              <a:buFontTx/>
              <a:buChar char="•"/>
              <a:defRPr/>
            </a:pPr>
            <a:endParaRPr lang="cs-CZ" sz="2000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fontAlgn="auto">
              <a:buClr>
                <a:srgbClr val="FF0000"/>
              </a:buClr>
              <a:defRPr/>
            </a:pPr>
            <a:r>
              <a:rPr lang="cs-CZ" sz="24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Důsledky odlišného nastavení:</a:t>
            </a:r>
          </a:p>
          <a:p>
            <a:pPr lvl="1">
              <a:buClr>
                <a:srgbClr val="FF0000"/>
              </a:buClr>
              <a:buFontTx/>
              <a:buChar char="•"/>
              <a:defRPr/>
            </a:pPr>
            <a:r>
              <a:rPr lang="cs-CZ" sz="20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Zvýšení dlouhodobě udržitelné  konkurenceschopnosti ČR</a:t>
            </a:r>
            <a:br>
              <a:rPr lang="cs-CZ" sz="2000" dirty="0" smtClean="0">
                <a:solidFill>
                  <a:srgbClr val="000099"/>
                </a:solidFill>
                <a:latin typeface="Arial" charset="0"/>
                <a:cs typeface="Arial" charset="0"/>
              </a:rPr>
            </a:br>
            <a:r>
              <a:rPr lang="cs-CZ" sz="20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a prevence sociálního vyčlenění.</a:t>
            </a:r>
          </a:p>
          <a:p>
            <a:pPr lvl="1">
              <a:buClr>
                <a:srgbClr val="FF0000"/>
              </a:buClr>
              <a:buFontTx/>
              <a:buChar char="•"/>
              <a:defRPr/>
            </a:pPr>
            <a:r>
              <a:rPr lang="cs-CZ" sz="20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Základna - celková strategie a priority ČR, zaměření na hlavní problémy.</a:t>
            </a:r>
          </a:p>
          <a:p>
            <a:pPr lvl="1">
              <a:buClr>
                <a:srgbClr val="FF0000"/>
              </a:buClr>
              <a:buFontTx/>
              <a:buChar char="•"/>
              <a:defRPr/>
            </a:pPr>
            <a:r>
              <a:rPr lang="cs-CZ" sz="20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Zdůvodnění: Co se má řešit, jakou ZMĚNU to přinese, jaký CÍL bude dosažen; měřitelné výsledky.</a:t>
            </a:r>
          </a:p>
          <a:p>
            <a:pPr lvl="1">
              <a:buClr>
                <a:srgbClr val="FF0000"/>
              </a:buClr>
              <a:defRPr/>
            </a:pPr>
            <a:r>
              <a:rPr lang="cs-CZ" sz="20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(Spolufinancování z národních zdrojů.)</a:t>
            </a:r>
          </a:p>
        </p:txBody>
      </p:sp>
      <p:sp>
        <p:nvSpPr>
          <p:cNvPr id="6147" name="Nadpis 2"/>
          <p:cNvSpPr>
            <a:spLocks noGrp="1"/>
          </p:cNvSpPr>
          <p:nvPr>
            <p:ph type="title"/>
          </p:nvPr>
        </p:nvSpPr>
        <p:spPr bwMode="auto">
          <a:xfrm>
            <a:off x="2771800" y="571480"/>
            <a:ext cx="5857884" cy="5048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Příprava na národní úrovni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>
          <a:xfrm>
            <a:off x="2714625" y="571500"/>
            <a:ext cx="6043613" cy="703263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Vazby strategií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sz="half" idx="1"/>
          </p:nvPr>
        </p:nvSpPr>
        <p:spPr bwMode="auto">
          <a:xfrm>
            <a:off x="179388" y="1484313"/>
            <a:ext cx="4038600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FF0000"/>
              </a:buClr>
              <a:buFontTx/>
              <a:buChar char="•"/>
            </a:pPr>
            <a:r>
              <a:rPr lang="cs-CZ" sz="2400" dirty="0" smtClean="0">
                <a:solidFill>
                  <a:srgbClr val="000099"/>
                </a:solidFill>
                <a:cs typeface="Arial" charset="0"/>
              </a:rPr>
              <a:t>Strategie Evropa 2020</a:t>
            </a:r>
            <a:br>
              <a:rPr lang="cs-CZ" sz="2400" dirty="0" smtClean="0">
                <a:solidFill>
                  <a:srgbClr val="000099"/>
                </a:solidFill>
                <a:cs typeface="Arial" charset="0"/>
              </a:rPr>
            </a:br>
            <a:r>
              <a:rPr lang="cs-CZ" sz="2400" dirty="0" smtClean="0">
                <a:solidFill>
                  <a:srgbClr val="000099"/>
                </a:solidFill>
                <a:cs typeface="Arial" charset="0"/>
              </a:rPr>
              <a:t>a Národní program reforem</a:t>
            </a:r>
          </a:p>
          <a:p>
            <a:pPr eaLnBrk="1" hangingPunct="1">
              <a:buClr>
                <a:srgbClr val="FF0000"/>
              </a:buClr>
              <a:buFontTx/>
              <a:buChar char="•"/>
            </a:pPr>
            <a:endParaRPr lang="cs-CZ" sz="2400" dirty="0" smtClean="0">
              <a:solidFill>
                <a:srgbClr val="000099"/>
              </a:solidFill>
            </a:endParaRPr>
          </a:p>
          <a:p>
            <a:pPr eaLnBrk="1" hangingPunct="1">
              <a:buClr>
                <a:srgbClr val="FF0000"/>
              </a:buClr>
              <a:buFontTx/>
              <a:buChar char="•"/>
            </a:pPr>
            <a:r>
              <a:rPr lang="cs-CZ" sz="2400" dirty="0" smtClean="0">
                <a:solidFill>
                  <a:srgbClr val="000099"/>
                </a:solidFill>
                <a:cs typeface="Arial" charset="0"/>
              </a:rPr>
              <a:t>Strategie mezinárodní</a:t>
            </a:r>
            <a:br>
              <a:rPr lang="cs-CZ" sz="2400" dirty="0" smtClean="0">
                <a:solidFill>
                  <a:srgbClr val="000099"/>
                </a:solidFill>
                <a:cs typeface="Arial" charset="0"/>
              </a:rPr>
            </a:br>
            <a:r>
              <a:rPr lang="cs-CZ" sz="2400" dirty="0" smtClean="0">
                <a:solidFill>
                  <a:srgbClr val="000099"/>
                </a:solidFill>
                <a:cs typeface="Arial" charset="0"/>
              </a:rPr>
              <a:t>konkurenceschopnosti</a:t>
            </a:r>
          </a:p>
          <a:p>
            <a:pPr eaLnBrk="1" hangingPunct="1">
              <a:buClr>
                <a:srgbClr val="FF0000"/>
              </a:buClr>
              <a:buFontTx/>
              <a:buChar char="•"/>
            </a:pPr>
            <a:endParaRPr lang="cs-CZ" sz="2400" dirty="0" smtClean="0">
              <a:solidFill>
                <a:srgbClr val="000099"/>
              </a:solidFill>
            </a:endParaRPr>
          </a:p>
          <a:p>
            <a:pPr eaLnBrk="1" hangingPunct="1">
              <a:buClr>
                <a:srgbClr val="FF0000"/>
              </a:buClr>
              <a:buFontTx/>
              <a:buChar char="•"/>
            </a:pPr>
            <a:r>
              <a:rPr lang="cs-CZ" sz="2400" i="1" dirty="0" smtClean="0">
                <a:solidFill>
                  <a:srgbClr val="000099"/>
                </a:solidFill>
                <a:cs typeface="Arial" charset="0"/>
              </a:rPr>
              <a:t>Strategie regionálního rozvoje</a:t>
            </a:r>
          </a:p>
          <a:p>
            <a:pPr eaLnBrk="1" hangingPunct="1">
              <a:buClr>
                <a:srgbClr val="FF0000"/>
              </a:buClr>
              <a:buFontTx/>
              <a:buChar char="•"/>
            </a:pPr>
            <a:endParaRPr lang="cs-CZ" sz="2400" dirty="0" smtClean="0">
              <a:solidFill>
                <a:srgbClr val="000099"/>
              </a:solidFill>
              <a:cs typeface="Arial" charset="0"/>
            </a:endParaRPr>
          </a:p>
          <a:p>
            <a:pPr eaLnBrk="1" hangingPunct="1">
              <a:buClr>
                <a:srgbClr val="FF0000"/>
              </a:buClr>
              <a:buFontTx/>
              <a:buChar char="•"/>
            </a:pPr>
            <a:r>
              <a:rPr lang="cs-CZ" sz="2400" dirty="0" smtClean="0">
                <a:solidFill>
                  <a:srgbClr val="000099"/>
                </a:solidFill>
                <a:cs typeface="Arial" charset="0"/>
              </a:rPr>
              <a:t>Tematické okruhy</a:t>
            </a:r>
          </a:p>
        </p:txBody>
      </p:sp>
      <p:sp>
        <p:nvSpPr>
          <p:cNvPr id="18436" name="Zástupný symbol pro obsah 3"/>
          <p:cNvSpPr>
            <a:spLocks noGrp="1"/>
          </p:cNvSpPr>
          <p:nvPr>
            <p:ph sz="half" idx="2"/>
          </p:nvPr>
        </p:nvSpPr>
        <p:spPr bwMode="auto">
          <a:xfrm>
            <a:off x="5003800" y="1423988"/>
            <a:ext cx="4038600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z="1800" smtClean="0">
                <a:solidFill>
                  <a:srgbClr val="000099"/>
                </a:solidFill>
                <a:cs typeface="Arial" charset="0"/>
              </a:rPr>
              <a:t>Cíle Strategie Evropa 2020 nejsou zcela adekvátní potřebám ČR.</a:t>
            </a:r>
          </a:p>
          <a:p>
            <a:pPr eaLnBrk="1" hangingPunct="1"/>
            <a:r>
              <a:rPr lang="cs-CZ" sz="1800" smtClean="0">
                <a:solidFill>
                  <a:srgbClr val="000099"/>
                </a:solidFill>
                <a:cs typeface="Arial" charset="0"/>
              </a:rPr>
              <a:t>Přizpůsobení – Národní program reforem.</a:t>
            </a:r>
          </a:p>
          <a:p>
            <a:pPr eaLnBrk="1" hangingPunct="1"/>
            <a:endParaRPr lang="cs-CZ" sz="1800" smtClean="0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cs-CZ" sz="1800" smtClean="0">
                <a:solidFill>
                  <a:srgbClr val="000099"/>
                </a:solidFill>
                <a:cs typeface="Arial" charset="0"/>
              </a:rPr>
              <a:t>Komplexní identifikace potřeb ČR včetně implementačního plánu.</a:t>
            </a:r>
          </a:p>
          <a:p>
            <a:pPr eaLnBrk="1" hangingPunct="1"/>
            <a:r>
              <a:rPr lang="cs-CZ" sz="1800" smtClean="0">
                <a:solidFill>
                  <a:srgbClr val="000099"/>
                </a:solidFill>
                <a:cs typeface="Arial" charset="0"/>
              </a:rPr>
              <a:t>Nezahrnuje explicitně životní prostředí a regionální rozvoj.</a:t>
            </a:r>
          </a:p>
          <a:p>
            <a:pPr eaLnBrk="1" hangingPunct="1"/>
            <a:endParaRPr lang="cs-CZ" sz="1800" smtClean="0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cs-CZ" sz="1800" smtClean="0">
                <a:solidFill>
                  <a:srgbClr val="000099"/>
                </a:solidFill>
                <a:cs typeface="Arial" charset="0"/>
              </a:rPr>
              <a:t>Nutný převodní mechanismus mezi Strategií Evropa 2020, Národním programem reforem a potřebami identifikovanými v rámci Strategie mezinárodní konkurenceschopnosti.</a:t>
            </a:r>
          </a:p>
        </p:txBody>
      </p:sp>
      <p:sp>
        <p:nvSpPr>
          <p:cNvPr id="7" name="Šipka doprava 6"/>
          <p:cNvSpPr/>
          <p:nvPr/>
        </p:nvSpPr>
        <p:spPr>
          <a:xfrm>
            <a:off x="3635375" y="1773238"/>
            <a:ext cx="1366838" cy="360362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3708400" y="3141663"/>
            <a:ext cx="1368425" cy="360362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3779838" y="5661025"/>
            <a:ext cx="1368425" cy="358775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indent="-533400">
              <a:buClr>
                <a:srgbClr val="FF0000"/>
              </a:buClr>
              <a:buFontTx/>
              <a:buChar char="•"/>
            </a:pPr>
            <a:endParaRPr lang="cs-CZ" sz="1800" b="1" smtClean="0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3635375" y="549275"/>
            <a:ext cx="5508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auto" hangingPunct="0">
              <a:spcBef>
                <a:spcPct val="30000"/>
              </a:spcBef>
              <a:spcAft>
                <a:spcPts val="0"/>
              </a:spcAft>
              <a:defRPr/>
            </a:pPr>
            <a:endParaRPr lang="cs-CZ" sz="24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179388" y="476250"/>
          <a:ext cx="8713787" cy="6180138"/>
        </p:xfrm>
        <a:graphic>
          <a:graphicData uri="http://schemas.openxmlformats.org/presentationml/2006/ole">
            <p:oleObj spid="_x0000_s1026" name="Visio" r:id="rId4" imgW="10775418" imgH="7643409" progId="Visio.Drawing.11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2699792" y="621184"/>
            <a:ext cx="61563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cs-CZ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Základní principy přípravy období 2014 - 2020</a:t>
            </a:r>
          </a:p>
        </p:txBody>
      </p:sp>
      <p:sp>
        <p:nvSpPr>
          <p:cNvPr id="81924" name="Rectangle 9"/>
          <p:cNvSpPr>
            <a:spLocks noChangeArrowheads="1"/>
          </p:cNvSpPr>
          <p:nvPr/>
        </p:nvSpPr>
        <p:spPr bwMode="auto">
          <a:xfrm>
            <a:off x="539750" y="2132856"/>
            <a:ext cx="806608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indent="-355600">
              <a:spcAft>
                <a:spcPts val="48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200" b="1" dirty="0">
                <a:solidFill>
                  <a:schemeClr val="accent1"/>
                </a:solidFill>
              </a:rPr>
              <a:t>Princip</a:t>
            </a:r>
            <a:r>
              <a:rPr lang="cs-CZ" sz="2200" dirty="0">
                <a:solidFill>
                  <a:schemeClr val="accent1"/>
                </a:solidFill>
              </a:rPr>
              <a:t> </a:t>
            </a:r>
            <a:r>
              <a:rPr lang="cs-CZ" sz="2200" b="1" dirty="0">
                <a:solidFill>
                  <a:schemeClr val="accent1"/>
                </a:solidFill>
              </a:rPr>
              <a:t>strategického zaměření a </a:t>
            </a:r>
            <a:r>
              <a:rPr lang="cs-CZ" sz="2200" b="1" dirty="0" smtClean="0">
                <a:solidFill>
                  <a:schemeClr val="accent1"/>
                </a:solidFill>
              </a:rPr>
              <a:t>propojování</a:t>
            </a:r>
            <a:endParaRPr lang="cs-CZ" sz="2200" b="1" dirty="0">
              <a:solidFill>
                <a:schemeClr val="accent1"/>
              </a:solidFill>
            </a:endParaRPr>
          </a:p>
          <a:p>
            <a:pPr marL="355600" indent="-355600">
              <a:spcAft>
                <a:spcPts val="48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200" b="1" dirty="0" smtClean="0">
                <a:solidFill>
                  <a:schemeClr val="accent1"/>
                </a:solidFill>
              </a:rPr>
              <a:t>Princip </a:t>
            </a:r>
            <a:r>
              <a:rPr lang="cs-CZ" sz="2200" b="1" dirty="0">
                <a:solidFill>
                  <a:schemeClr val="accent1"/>
                </a:solidFill>
              </a:rPr>
              <a:t>podpory</a:t>
            </a:r>
            <a:r>
              <a:rPr lang="cs-CZ" sz="2200" dirty="0">
                <a:solidFill>
                  <a:schemeClr val="accent1"/>
                </a:solidFill>
              </a:rPr>
              <a:t> </a:t>
            </a:r>
            <a:r>
              <a:rPr lang="cs-CZ" sz="2200" b="1" dirty="0">
                <a:solidFill>
                  <a:schemeClr val="accent1"/>
                </a:solidFill>
              </a:rPr>
              <a:t>fungujícího </a:t>
            </a:r>
            <a:r>
              <a:rPr lang="cs-CZ" sz="2200" b="1" dirty="0" smtClean="0">
                <a:solidFill>
                  <a:schemeClr val="accent1"/>
                </a:solidFill>
              </a:rPr>
              <a:t>trhu</a:t>
            </a:r>
            <a:endParaRPr lang="cs-CZ" sz="2200" dirty="0" smtClean="0">
              <a:solidFill>
                <a:schemeClr val="accent1"/>
              </a:solidFill>
            </a:endParaRPr>
          </a:p>
          <a:p>
            <a:pPr marL="355600" indent="-355600">
              <a:spcAft>
                <a:spcPts val="48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200" b="1" dirty="0" smtClean="0">
                <a:solidFill>
                  <a:schemeClr val="accent1"/>
                </a:solidFill>
              </a:rPr>
              <a:t>Princip </a:t>
            </a:r>
            <a:r>
              <a:rPr lang="cs-CZ" sz="2200" b="1" dirty="0">
                <a:solidFill>
                  <a:schemeClr val="accent1"/>
                </a:solidFill>
              </a:rPr>
              <a:t>podpory</a:t>
            </a:r>
            <a:r>
              <a:rPr lang="cs-CZ" sz="2200" dirty="0">
                <a:solidFill>
                  <a:schemeClr val="accent1"/>
                </a:solidFill>
              </a:rPr>
              <a:t> </a:t>
            </a:r>
            <a:r>
              <a:rPr lang="cs-CZ" sz="2200" b="1" dirty="0">
                <a:solidFill>
                  <a:schemeClr val="accent1"/>
                </a:solidFill>
              </a:rPr>
              <a:t>kvalitních </a:t>
            </a:r>
            <a:r>
              <a:rPr lang="cs-CZ" sz="2200" b="1" dirty="0" smtClean="0">
                <a:solidFill>
                  <a:schemeClr val="accent1"/>
                </a:solidFill>
              </a:rPr>
              <a:t>projektů</a:t>
            </a:r>
          </a:p>
          <a:p>
            <a:pPr marL="355600" indent="-355600">
              <a:spcAft>
                <a:spcPts val="48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cs-CZ" sz="2200" b="1" dirty="0" smtClean="0">
                <a:solidFill>
                  <a:schemeClr val="accent1"/>
                </a:solidFill>
              </a:rPr>
              <a:t>Princip</a:t>
            </a:r>
            <a:r>
              <a:rPr lang="cs-CZ" sz="2200" dirty="0" smtClean="0">
                <a:solidFill>
                  <a:schemeClr val="accent1"/>
                </a:solidFill>
              </a:rPr>
              <a:t> </a:t>
            </a:r>
            <a:r>
              <a:rPr lang="cs-CZ" sz="2200" b="1" dirty="0">
                <a:solidFill>
                  <a:schemeClr val="accent1"/>
                </a:solidFill>
              </a:rPr>
              <a:t>snadnější přípravy a realizace</a:t>
            </a:r>
            <a:r>
              <a:rPr lang="cs-CZ" sz="2200" dirty="0">
                <a:solidFill>
                  <a:schemeClr val="accent1"/>
                </a:solidFill>
              </a:rPr>
              <a:t> </a:t>
            </a:r>
            <a:r>
              <a:rPr lang="cs-CZ" sz="2200" b="1" dirty="0" smtClean="0">
                <a:solidFill>
                  <a:schemeClr val="accent1"/>
                </a:solidFill>
              </a:rPr>
              <a:t>projektů</a:t>
            </a:r>
            <a:endParaRPr lang="cs-CZ" sz="22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MR_klas">
  <a:themeElements>
    <a:clrScheme name="Barvy MMR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000099"/>
      </a:accent1>
      <a:accent2>
        <a:srgbClr val="00AF3F"/>
      </a:accent2>
      <a:accent3>
        <a:srgbClr val="F9E300"/>
      </a:accent3>
      <a:accent4>
        <a:srgbClr val="E21C18"/>
      </a:accent4>
      <a:accent5>
        <a:srgbClr val="24A7AF"/>
      </a:accent5>
      <a:accent6>
        <a:srgbClr val="868686"/>
      </a:accent6>
      <a:hlink>
        <a:srgbClr val="00AF3F"/>
      </a:hlink>
      <a:folHlink>
        <a:srgbClr val="868686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MMR_klas</Template>
  <TotalTime>263</TotalTime>
  <Words>471</Words>
  <Application>Microsoft Office PowerPoint</Application>
  <PresentationFormat>Předvádění na obrazovce (4:3)</PresentationFormat>
  <Paragraphs>95</Paragraphs>
  <Slides>12</Slides>
  <Notes>12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4" baseType="lpstr">
      <vt:lpstr>MMR_klas</vt:lpstr>
      <vt:lpstr>Visio</vt:lpstr>
      <vt:lpstr>Podpora inovací v rámci kohezní politiky </vt:lpstr>
      <vt:lpstr>Podpora inovací v programovém období 2007–2013</vt:lpstr>
      <vt:lpstr>Nařízení EU</vt:lpstr>
      <vt:lpstr>Důraz na inovace a strategii Evropa 2020</vt:lpstr>
      <vt:lpstr>Vyjednávání na úrovni EU</vt:lpstr>
      <vt:lpstr>Příprava na národní úrovni</vt:lpstr>
      <vt:lpstr>Vazby strategií</vt:lpstr>
      <vt:lpstr>Snímek 8</vt:lpstr>
      <vt:lpstr>Snímek 9</vt:lpstr>
      <vt:lpstr>Snímek 10</vt:lpstr>
      <vt:lpstr>Jednotné metodické prostředí</vt:lpstr>
      <vt:lpstr>Snímek 12</vt:lpstr>
    </vt:vector>
  </TitlesOfParts>
  <Company>MMR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Příprava budoucího programového období 2014-2020</dc:title>
  <dc:creator>Martin Bednář</dc:creator>
  <cp:lastModifiedBy>Picková Veronika</cp:lastModifiedBy>
  <cp:revision>112</cp:revision>
  <cp:lastPrinted>2012-09-04T15:04:01Z</cp:lastPrinted>
  <dcterms:created xsi:type="dcterms:W3CDTF">2012-09-04T07:53:25Z</dcterms:created>
  <dcterms:modified xsi:type="dcterms:W3CDTF">2012-09-04T15:12:59Z</dcterms:modified>
</cp:coreProperties>
</file>